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diagrams/colors1.xml" ContentType="application/vnd.openxmlformats-officedocument.drawingml.diagramColors+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diagrams/drawing1.xml" ContentType="application/vnd.ms-office.drawingml.diagramDrawing+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256" r:id="rId2"/>
    <p:sldId id="257" r:id="rId3"/>
    <p:sldId id="267" r:id="rId4"/>
    <p:sldId id="268" r:id="rId5"/>
    <p:sldId id="269" r:id="rId6"/>
    <p:sldId id="270" r:id="rId7"/>
    <p:sldId id="271" r:id="rId8"/>
    <p:sldId id="272" r:id="rId9"/>
    <p:sldId id="273" r:id="rId10"/>
    <p:sldId id="261" r:id="rId11"/>
    <p:sldId id="262"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3B9B39-BD88-40B1-B797-43A5FBDC323B}" v="420" dt="2022-09-23T14:36:58.6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73" d="100"/>
          <a:sy n="73" d="100"/>
        </p:scale>
        <p:origin x="-420" y="-102"/>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E92AA7-F869-443E-BD1F-4A0D9477D1EE}"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426D24E5-13AA-4368-B12B-EEA4498BFF65}">
      <dgm:prSet/>
      <dgm:spPr/>
      <dgm:t>
        <a:bodyPr/>
        <a:lstStyle/>
        <a:p>
          <a:r>
            <a:rPr lang="en-US"/>
            <a:t>In this project we seek to improvise or make surveillance system more advanced and automated. For this we need to show in which frame and which parts of CCTV footage contain  abnormal or suspicious activity . To achieve aforesaid we will be using two different neural networks CNN and RNN.</a:t>
          </a:r>
        </a:p>
      </dgm:t>
    </dgm:pt>
    <dgm:pt modelId="{138B5200-578E-4D58-B72F-0DA90891D3B5}" type="parTrans" cxnId="{D184058F-12DD-4EEF-8945-4607D3662EB3}">
      <dgm:prSet/>
      <dgm:spPr/>
      <dgm:t>
        <a:bodyPr/>
        <a:lstStyle/>
        <a:p>
          <a:endParaRPr lang="en-US"/>
        </a:p>
      </dgm:t>
    </dgm:pt>
    <dgm:pt modelId="{6A7CCEED-CDEE-4912-A21D-50A6BCF03157}" type="sibTrans" cxnId="{D184058F-12DD-4EEF-8945-4607D3662EB3}">
      <dgm:prSet/>
      <dgm:spPr/>
      <dgm:t>
        <a:bodyPr/>
        <a:lstStyle/>
        <a:p>
          <a:endParaRPr lang="en-US"/>
        </a:p>
      </dgm:t>
    </dgm:pt>
    <dgm:pt modelId="{16BE322A-45E6-4B7C-9A64-DF0DA22AA856}">
      <dgm:prSet/>
      <dgm:spPr/>
      <dgm:t>
        <a:bodyPr/>
        <a:lstStyle/>
        <a:p>
          <a:r>
            <a:rPr lang="en-US"/>
            <a:t>We will be using InceptionV3 by Google - a pre-trained model to apply the technique of transfer learning. The output of the RNN system is used to perform real-time surveillance on the CCTV cameras of different organizations to avoid and detect any suspicious activity. Hence, the time complexity is reduced to a great extent.</a:t>
          </a:r>
        </a:p>
      </dgm:t>
    </dgm:pt>
    <dgm:pt modelId="{F425DB3C-4252-4DB6-A732-6AC3C01543FA}" type="parTrans" cxnId="{2074B129-A90D-4D15-AD91-57C7470C2EE7}">
      <dgm:prSet/>
      <dgm:spPr/>
      <dgm:t>
        <a:bodyPr/>
        <a:lstStyle/>
        <a:p>
          <a:endParaRPr lang="en-US"/>
        </a:p>
      </dgm:t>
    </dgm:pt>
    <dgm:pt modelId="{22D438B6-C5F3-4C56-9094-FA63B7F5104C}" type="sibTrans" cxnId="{2074B129-A90D-4D15-AD91-57C7470C2EE7}">
      <dgm:prSet/>
      <dgm:spPr/>
      <dgm:t>
        <a:bodyPr/>
        <a:lstStyle/>
        <a:p>
          <a:endParaRPr lang="en-US"/>
        </a:p>
      </dgm:t>
    </dgm:pt>
    <dgm:pt modelId="{09A905AD-FD4D-4E7B-834B-616F5B3EF0B1}" type="pres">
      <dgm:prSet presAssocID="{0BE92AA7-F869-443E-BD1F-4A0D9477D1EE}" presName="vert0" presStyleCnt="0">
        <dgm:presLayoutVars>
          <dgm:dir/>
          <dgm:animOne val="branch"/>
          <dgm:animLvl val="lvl"/>
        </dgm:presLayoutVars>
      </dgm:prSet>
      <dgm:spPr/>
      <dgm:t>
        <a:bodyPr/>
        <a:lstStyle/>
        <a:p>
          <a:endParaRPr lang="en-US"/>
        </a:p>
      </dgm:t>
    </dgm:pt>
    <dgm:pt modelId="{64DB6B35-54E6-4695-8D2D-F515EF4F08A4}" type="pres">
      <dgm:prSet presAssocID="{426D24E5-13AA-4368-B12B-EEA4498BFF65}" presName="thickLine" presStyleLbl="alignNode1" presStyleIdx="0" presStyleCnt="2"/>
      <dgm:spPr/>
    </dgm:pt>
    <dgm:pt modelId="{CDA5416C-2ACE-47CC-802F-84C384DE7C84}" type="pres">
      <dgm:prSet presAssocID="{426D24E5-13AA-4368-B12B-EEA4498BFF65}" presName="horz1" presStyleCnt="0"/>
      <dgm:spPr/>
    </dgm:pt>
    <dgm:pt modelId="{64478931-1765-4D78-86D8-6BCC5939D1E2}" type="pres">
      <dgm:prSet presAssocID="{426D24E5-13AA-4368-B12B-EEA4498BFF65}" presName="tx1" presStyleLbl="revTx" presStyleIdx="0" presStyleCnt="2"/>
      <dgm:spPr/>
      <dgm:t>
        <a:bodyPr/>
        <a:lstStyle/>
        <a:p>
          <a:endParaRPr lang="en-US"/>
        </a:p>
      </dgm:t>
    </dgm:pt>
    <dgm:pt modelId="{82C5178A-494F-49D5-840F-75504B190F1C}" type="pres">
      <dgm:prSet presAssocID="{426D24E5-13AA-4368-B12B-EEA4498BFF65}" presName="vert1" presStyleCnt="0"/>
      <dgm:spPr/>
    </dgm:pt>
    <dgm:pt modelId="{75952735-AACD-4CE6-A416-92B992524843}" type="pres">
      <dgm:prSet presAssocID="{16BE322A-45E6-4B7C-9A64-DF0DA22AA856}" presName="thickLine" presStyleLbl="alignNode1" presStyleIdx="1" presStyleCnt="2"/>
      <dgm:spPr/>
    </dgm:pt>
    <dgm:pt modelId="{5CC4FEB9-D1B8-4C88-9F2B-1241DD480799}" type="pres">
      <dgm:prSet presAssocID="{16BE322A-45E6-4B7C-9A64-DF0DA22AA856}" presName="horz1" presStyleCnt="0"/>
      <dgm:spPr/>
    </dgm:pt>
    <dgm:pt modelId="{4EB43CC0-4B85-470A-B2C2-D4349D684FCF}" type="pres">
      <dgm:prSet presAssocID="{16BE322A-45E6-4B7C-9A64-DF0DA22AA856}" presName="tx1" presStyleLbl="revTx" presStyleIdx="1" presStyleCnt="2"/>
      <dgm:spPr/>
      <dgm:t>
        <a:bodyPr/>
        <a:lstStyle/>
        <a:p>
          <a:endParaRPr lang="en-US"/>
        </a:p>
      </dgm:t>
    </dgm:pt>
    <dgm:pt modelId="{0EDDB457-F0AF-493F-A34F-24BB4C95D6CE}" type="pres">
      <dgm:prSet presAssocID="{16BE322A-45E6-4B7C-9A64-DF0DA22AA856}" presName="vert1" presStyleCnt="0"/>
      <dgm:spPr/>
    </dgm:pt>
  </dgm:ptLst>
  <dgm:cxnLst>
    <dgm:cxn modelId="{4885ACDC-52CF-49BD-9D5A-76065BF2AC5C}" type="presOf" srcId="{426D24E5-13AA-4368-B12B-EEA4498BFF65}" destId="{64478931-1765-4D78-86D8-6BCC5939D1E2}" srcOrd="0" destOrd="0" presId="urn:microsoft.com/office/officeart/2008/layout/LinedList"/>
    <dgm:cxn modelId="{2074B129-A90D-4D15-AD91-57C7470C2EE7}" srcId="{0BE92AA7-F869-443E-BD1F-4A0D9477D1EE}" destId="{16BE322A-45E6-4B7C-9A64-DF0DA22AA856}" srcOrd="1" destOrd="0" parTransId="{F425DB3C-4252-4DB6-A732-6AC3C01543FA}" sibTransId="{22D438B6-C5F3-4C56-9094-FA63B7F5104C}"/>
    <dgm:cxn modelId="{CEFFB976-E69F-4159-981F-D0EEBA64813E}" type="presOf" srcId="{0BE92AA7-F869-443E-BD1F-4A0D9477D1EE}" destId="{09A905AD-FD4D-4E7B-834B-616F5B3EF0B1}" srcOrd="0" destOrd="0" presId="urn:microsoft.com/office/officeart/2008/layout/LinedList"/>
    <dgm:cxn modelId="{D184058F-12DD-4EEF-8945-4607D3662EB3}" srcId="{0BE92AA7-F869-443E-BD1F-4A0D9477D1EE}" destId="{426D24E5-13AA-4368-B12B-EEA4498BFF65}" srcOrd="0" destOrd="0" parTransId="{138B5200-578E-4D58-B72F-0DA90891D3B5}" sibTransId="{6A7CCEED-CDEE-4912-A21D-50A6BCF03157}"/>
    <dgm:cxn modelId="{3232D2D5-D3EF-44F5-A6B3-736623674FE5}" type="presOf" srcId="{16BE322A-45E6-4B7C-9A64-DF0DA22AA856}" destId="{4EB43CC0-4B85-470A-B2C2-D4349D684FCF}" srcOrd="0" destOrd="0" presId="urn:microsoft.com/office/officeart/2008/layout/LinedList"/>
    <dgm:cxn modelId="{C2C5FA22-B24A-4ABA-9C6B-4912E2E93564}" type="presParOf" srcId="{09A905AD-FD4D-4E7B-834B-616F5B3EF0B1}" destId="{64DB6B35-54E6-4695-8D2D-F515EF4F08A4}" srcOrd="0" destOrd="0" presId="urn:microsoft.com/office/officeart/2008/layout/LinedList"/>
    <dgm:cxn modelId="{FAC09F50-7CC1-4C9C-BDC2-0BD4297CA102}" type="presParOf" srcId="{09A905AD-FD4D-4E7B-834B-616F5B3EF0B1}" destId="{CDA5416C-2ACE-47CC-802F-84C384DE7C84}" srcOrd="1" destOrd="0" presId="urn:microsoft.com/office/officeart/2008/layout/LinedList"/>
    <dgm:cxn modelId="{C2C4745B-57F4-4C0F-84BC-7CB193CF0FFE}" type="presParOf" srcId="{CDA5416C-2ACE-47CC-802F-84C384DE7C84}" destId="{64478931-1765-4D78-86D8-6BCC5939D1E2}" srcOrd="0" destOrd="0" presId="urn:microsoft.com/office/officeart/2008/layout/LinedList"/>
    <dgm:cxn modelId="{93BE2476-0B3B-4CAA-A708-8D203B5B8625}" type="presParOf" srcId="{CDA5416C-2ACE-47CC-802F-84C384DE7C84}" destId="{82C5178A-494F-49D5-840F-75504B190F1C}" srcOrd="1" destOrd="0" presId="urn:microsoft.com/office/officeart/2008/layout/LinedList"/>
    <dgm:cxn modelId="{D2A0F3AD-BA42-4265-A9C2-E7D5419AE0CE}" type="presParOf" srcId="{09A905AD-FD4D-4E7B-834B-616F5B3EF0B1}" destId="{75952735-AACD-4CE6-A416-92B992524843}" srcOrd="2" destOrd="0" presId="urn:microsoft.com/office/officeart/2008/layout/LinedList"/>
    <dgm:cxn modelId="{894528F3-475B-46F6-A95E-BCDC24C11BB5}" type="presParOf" srcId="{09A905AD-FD4D-4E7B-834B-616F5B3EF0B1}" destId="{5CC4FEB9-D1B8-4C88-9F2B-1241DD480799}" srcOrd="3" destOrd="0" presId="urn:microsoft.com/office/officeart/2008/layout/LinedList"/>
    <dgm:cxn modelId="{DD87FA17-809D-46B0-B5C2-FA2DAC539627}" type="presParOf" srcId="{5CC4FEB9-D1B8-4C88-9F2B-1241DD480799}" destId="{4EB43CC0-4B85-470A-B2C2-D4349D684FCF}" srcOrd="0" destOrd="0" presId="urn:microsoft.com/office/officeart/2008/layout/LinedList"/>
    <dgm:cxn modelId="{D4030735-3C1B-4A85-9255-254F773E8839}" type="presParOf" srcId="{5CC4FEB9-D1B8-4C88-9F2B-1241DD480799}" destId="{0EDDB457-F0AF-493F-A34F-24BB4C95D6CE}" srcOrd="1" destOrd="0" presId="urn:microsoft.com/office/officeart/2008/layout/LinedLis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64DB6B35-54E6-4695-8D2D-F515EF4F08A4}">
      <dsp:nvSpPr>
        <dsp:cNvPr id="0" name=""/>
        <dsp:cNvSpPr/>
      </dsp:nvSpPr>
      <dsp:spPr>
        <a:xfrm>
          <a:off x="0" y="0"/>
          <a:ext cx="1109027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478931-1765-4D78-86D8-6BCC5939D1E2}">
      <dsp:nvSpPr>
        <dsp:cNvPr id="0" name=""/>
        <dsp:cNvSpPr/>
      </dsp:nvSpPr>
      <dsp:spPr>
        <a:xfrm>
          <a:off x="0" y="0"/>
          <a:ext cx="11090276" cy="1734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lvl="0" algn="l" defTabSz="1022350">
            <a:lnSpc>
              <a:spcPct val="90000"/>
            </a:lnSpc>
            <a:spcBef>
              <a:spcPct val="0"/>
            </a:spcBef>
            <a:spcAft>
              <a:spcPct val="35000"/>
            </a:spcAft>
          </a:pPr>
          <a:r>
            <a:rPr lang="en-US" sz="2300" kern="1200"/>
            <a:t>In this project we seek to improvise or make surveillance system more advanced and automated. For this we need to show in which frame and which parts of CCTV footage contain  abnormal or suspicious activity . To achieve aforesaid we will be using two different neural networks CNN and RNN.</a:t>
          </a:r>
        </a:p>
      </dsp:txBody>
      <dsp:txXfrm>
        <a:off x="0" y="0"/>
        <a:ext cx="11090276" cy="1734344"/>
      </dsp:txXfrm>
    </dsp:sp>
    <dsp:sp modelId="{75952735-AACD-4CE6-A416-92B992524843}">
      <dsp:nvSpPr>
        <dsp:cNvPr id="0" name=""/>
        <dsp:cNvSpPr/>
      </dsp:nvSpPr>
      <dsp:spPr>
        <a:xfrm>
          <a:off x="0" y="1734344"/>
          <a:ext cx="11090276" cy="0"/>
        </a:xfrm>
        <a:prstGeom prst="line">
          <a:avLst/>
        </a:prstGeom>
        <a:solidFill>
          <a:schemeClr val="accent2">
            <a:hueOff val="7692880"/>
            <a:satOff val="8205"/>
            <a:lumOff val="2551"/>
            <a:alphaOff val="0"/>
          </a:schemeClr>
        </a:solidFill>
        <a:ln w="12700" cap="flat" cmpd="sng" algn="ctr">
          <a:solidFill>
            <a:schemeClr val="accent2">
              <a:hueOff val="7692880"/>
              <a:satOff val="8205"/>
              <a:lumOff val="255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EB43CC0-4B85-470A-B2C2-D4349D684FCF}">
      <dsp:nvSpPr>
        <dsp:cNvPr id="0" name=""/>
        <dsp:cNvSpPr/>
      </dsp:nvSpPr>
      <dsp:spPr>
        <a:xfrm>
          <a:off x="0" y="1734344"/>
          <a:ext cx="11090276" cy="1734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lvl="0" algn="l" defTabSz="1022350">
            <a:lnSpc>
              <a:spcPct val="90000"/>
            </a:lnSpc>
            <a:spcBef>
              <a:spcPct val="0"/>
            </a:spcBef>
            <a:spcAft>
              <a:spcPct val="35000"/>
            </a:spcAft>
          </a:pPr>
          <a:r>
            <a:rPr lang="en-US" sz="2300" kern="1200"/>
            <a:t>We will be using InceptionV3 by Google - a pre-trained model to apply the technique of transfer learning. The output of the RNN system is used to perform real-time surveillance on the CCTV cameras of different organizations to avoid and detect any suspicious activity. Hence, the time complexity is reduced to a great extent.</a:t>
          </a:r>
        </a:p>
      </dsp:txBody>
      <dsp:txXfrm>
        <a:off x="0" y="1734344"/>
        <a:ext cx="11090276" cy="173434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gif>
</file>

<file path=ppt/media/image11.gif>
</file>

<file path=ppt/media/image12.gif>
</file>

<file path=ppt/media/image13.gif>
</file>

<file path=ppt/media/image14.gif>
</file>

<file path=ppt/media/image15.gif>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3.gif>
</file>

<file path=ppt/media/image4.gif>
</file>

<file path=ppt/media/image5.gif>
</file>

<file path=ppt/media/image6.gif>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xmlns=""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xmlns="" id="{8B1BC074-1090-47AF-BDE8-3859BF574BA6}"/>
              </a:ext>
            </a:extLst>
          </p:cNvPr>
          <p:cNvSpPr>
            <a:spLocks noGrp="1"/>
          </p:cNvSpPr>
          <p:nvPr>
            <p:ph type="dt" sz="half" idx="10"/>
          </p:nvPr>
        </p:nvSpPr>
        <p:spPr/>
        <p:txBody>
          <a:bodyPr/>
          <a:lstStyle/>
          <a:p>
            <a:fld id="{72EA7947-E287-4738-8C82-07CE4F01EF03}" type="datetime2">
              <a:rPr lang="en-US" smtClean="0"/>
              <a:pPr/>
              <a:t>Friday, October 28, 2022</a:t>
            </a:fld>
            <a:endParaRPr lang="en-US" dirty="0"/>
          </a:p>
        </p:txBody>
      </p:sp>
      <p:sp>
        <p:nvSpPr>
          <p:cNvPr id="5" name="Footer Placeholder 4">
            <a:extLst>
              <a:ext uri="{FF2B5EF4-FFF2-40B4-BE49-F238E27FC236}">
                <a16:creationId xmlns:a16="http://schemas.microsoft.com/office/drawing/2014/main" xmlns=""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xmlns="" id="{D74D4206-406C-42A3-BBD4-44C043180931}"/>
              </a:ext>
            </a:extLst>
          </p:cNvPr>
          <p:cNvSpPr>
            <a:spLocks noGrp="1"/>
          </p:cNvSpPr>
          <p:nvPr>
            <p:ph type="sldNum" sz="quarter" idx="12"/>
          </p:nvPr>
        </p:nvSpPr>
        <p:spPr/>
        <p:txBody>
          <a:bodyPr/>
          <a:lstStyle/>
          <a:p>
            <a:fld id="{DBA1B0FB-D917-4C8C-928F-313BD683BF39}" type="slidenum">
              <a:rPr lang="en-US" smtClean="0"/>
              <a:pPr/>
              <a:t>‹#›</a:t>
            </a:fld>
            <a:endParaRPr lang="en-US"/>
          </a:p>
        </p:txBody>
      </p:sp>
      <p:sp>
        <p:nvSpPr>
          <p:cNvPr id="19" name="Freeform: Shape 18">
            <a:extLst>
              <a:ext uri="{FF2B5EF4-FFF2-40B4-BE49-F238E27FC236}">
                <a16:creationId xmlns:a16="http://schemas.microsoft.com/office/drawing/2014/main" xmlns=""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xmlns=""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xmlns=""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xmlns=""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xmlns=""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xmlns=""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xmlns=""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xmlns=""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xmlns="" val="3428961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xmlns=""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D8661572-1A59-4E3B-BA65-3329E9468C69}"/>
              </a:ext>
            </a:extLst>
          </p:cNvPr>
          <p:cNvSpPr>
            <a:spLocks noGrp="1"/>
          </p:cNvSpPr>
          <p:nvPr>
            <p:ph type="dt" sz="half" idx="10"/>
          </p:nvPr>
        </p:nvSpPr>
        <p:spPr/>
        <p:txBody>
          <a:bodyPr/>
          <a:lstStyle/>
          <a:p>
            <a:fld id="{EE2EBD84-71F4-4271-8C46-0D47C0A9B12E}" type="datetime2">
              <a:rPr lang="en-US" smtClean="0"/>
              <a:pPr/>
              <a:t>Friday, October 28, 2022</a:t>
            </a:fld>
            <a:endParaRPr lang="en-US"/>
          </a:p>
        </p:txBody>
      </p:sp>
      <p:sp>
        <p:nvSpPr>
          <p:cNvPr id="5" name="Footer Placeholder 4">
            <a:extLst>
              <a:ext uri="{FF2B5EF4-FFF2-40B4-BE49-F238E27FC236}">
                <a16:creationId xmlns:a16="http://schemas.microsoft.com/office/drawing/2014/main" xmlns=""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xmlns="" id="{97B2D769-16B1-43C4-BF14-3175533511ED}"/>
              </a:ext>
            </a:extLst>
          </p:cNvPr>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xmlns="" val="26770292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4C69EBF-DA20-4024-8006-B158D571E08E}"/>
              </a:ext>
            </a:extLst>
          </p:cNvPr>
          <p:cNvSpPr>
            <a:spLocks noGrp="1"/>
          </p:cNvSpPr>
          <p:nvPr>
            <p:ph type="dt" sz="half" idx="10"/>
          </p:nvPr>
        </p:nvSpPr>
        <p:spPr/>
        <p:txBody>
          <a:bodyPr/>
          <a:lstStyle/>
          <a:p>
            <a:fld id="{ABAE0CE1-F450-4107-B2CB-17B18F8A3F4A}" type="datetime2">
              <a:rPr lang="en-US" smtClean="0"/>
              <a:pPr/>
              <a:t>Friday, October 28, 2022</a:t>
            </a:fld>
            <a:endParaRPr lang="en-US"/>
          </a:p>
        </p:txBody>
      </p:sp>
      <p:sp>
        <p:nvSpPr>
          <p:cNvPr id="5" name="Footer Placeholder 4">
            <a:extLst>
              <a:ext uri="{FF2B5EF4-FFF2-40B4-BE49-F238E27FC236}">
                <a16:creationId xmlns:a16="http://schemas.microsoft.com/office/drawing/2014/main" xmlns=""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xmlns="" id="{C7876582-5F9B-4F5E-AAD5-D608CB68EA3D}"/>
              </a:ext>
            </a:extLst>
          </p:cNvPr>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xmlns="" val="2552951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xmlns=""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xmlns=""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xmlns=""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xmlns=""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xmlns=""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xmlns=""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xmlns=""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xmlns="" id="{4D4EE704-5DCA-484E-85E0-0E3A7B1C5046}"/>
              </a:ext>
            </a:extLst>
          </p:cNvPr>
          <p:cNvSpPr>
            <a:spLocks noGrp="1"/>
          </p:cNvSpPr>
          <p:nvPr>
            <p:ph type="dt" sz="half" idx="10"/>
          </p:nvPr>
        </p:nvSpPr>
        <p:spPr/>
        <p:txBody>
          <a:bodyPr/>
          <a:lstStyle/>
          <a:p>
            <a:fld id="{6FE8C025-CD7A-4966-867E-81CF82B15267}" type="datetime2">
              <a:rPr lang="en-US" smtClean="0"/>
              <a:pPr/>
              <a:t>Friday, October 28, 2022</a:t>
            </a:fld>
            <a:endParaRPr lang="en-US"/>
          </a:p>
        </p:txBody>
      </p:sp>
      <p:sp>
        <p:nvSpPr>
          <p:cNvPr id="5" name="Footer Placeholder 4">
            <a:extLst>
              <a:ext uri="{FF2B5EF4-FFF2-40B4-BE49-F238E27FC236}">
                <a16:creationId xmlns:a16="http://schemas.microsoft.com/office/drawing/2014/main" xmlns=""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xmlns="" id="{7E44B5A0-66FA-433A-8DC5-C097C63B4DFC}"/>
              </a:ext>
            </a:extLst>
          </p:cNvPr>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xmlns="" val="3470384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xmlns=""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xmlns=""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xmlns=""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xmlns=""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xmlns=""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xmlns="" id="{56403DDF-462A-45CE-931B-010AB4F73C3F}"/>
              </a:ext>
            </a:extLst>
          </p:cNvPr>
          <p:cNvSpPr>
            <a:spLocks noGrp="1"/>
          </p:cNvSpPr>
          <p:nvPr>
            <p:ph type="dt" sz="half" idx="10"/>
          </p:nvPr>
        </p:nvSpPr>
        <p:spPr/>
        <p:txBody>
          <a:bodyPr/>
          <a:lstStyle/>
          <a:p>
            <a:fld id="{FE809929-0719-4517-94D6-FDF7F99E70F6}" type="datetime2">
              <a:rPr lang="en-US" smtClean="0"/>
              <a:pPr/>
              <a:t>Friday, October 28, 2022</a:t>
            </a:fld>
            <a:endParaRPr lang="en-US"/>
          </a:p>
        </p:txBody>
      </p:sp>
      <p:sp>
        <p:nvSpPr>
          <p:cNvPr id="5" name="Footer Placeholder 4">
            <a:extLst>
              <a:ext uri="{FF2B5EF4-FFF2-40B4-BE49-F238E27FC236}">
                <a16:creationId xmlns:a16="http://schemas.microsoft.com/office/drawing/2014/main" xmlns=""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xmlns="" id="{E8DFA722-391E-4FCF-8E15-0D7E2EC02B63}"/>
              </a:ext>
            </a:extLst>
          </p:cNvPr>
          <p:cNvSpPr>
            <a:spLocks noGrp="1"/>
          </p:cNvSpPr>
          <p:nvPr>
            <p:ph type="sldNum" sz="quarter" idx="12"/>
          </p:nvPr>
        </p:nvSpPr>
        <p:spPr/>
        <p:txBody>
          <a:bodyPr/>
          <a:lstStyle/>
          <a:p>
            <a:fld id="{DBA1B0FB-D917-4C8C-928F-313BD683BF39}" type="slidenum">
              <a:rPr lang="en-US" smtClean="0"/>
              <a:pPr/>
              <a:t>‹#›</a:t>
            </a:fld>
            <a:endParaRPr lang="en-US"/>
          </a:p>
        </p:txBody>
      </p:sp>
      <p:sp>
        <p:nvSpPr>
          <p:cNvPr id="3" name="Text Placeholder 2">
            <a:extLst>
              <a:ext uri="{FF2B5EF4-FFF2-40B4-BE49-F238E27FC236}">
                <a16:creationId xmlns:a16="http://schemas.microsoft.com/office/drawing/2014/main" xmlns=""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xmlns=""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xmlns=""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xmlns="" val="2305941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xmlns=""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xmlns=""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xmlns=""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xmlns=""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xmlns=""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xmlns=""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xmlns="" id="{BB99A8AF-0998-4613-B1D8-C14ECBFFDF67}"/>
              </a:ext>
            </a:extLst>
          </p:cNvPr>
          <p:cNvSpPr>
            <a:spLocks noGrp="1"/>
          </p:cNvSpPr>
          <p:nvPr>
            <p:ph type="dt" sz="half" idx="10"/>
          </p:nvPr>
        </p:nvSpPr>
        <p:spPr/>
        <p:txBody>
          <a:bodyPr/>
          <a:lstStyle/>
          <a:p>
            <a:fld id="{20E95673-5512-4AAA-9AEB-E00C61EC65D5}" type="datetime2">
              <a:rPr lang="en-US" smtClean="0"/>
              <a:pPr/>
              <a:t>Friday, October 28, 2022</a:t>
            </a:fld>
            <a:endParaRPr lang="en-US"/>
          </a:p>
        </p:txBody>
      </p:sp>
      <p:sp>
        <p:nvSpPr>
          <p:cNvPr id="6" name="Footer Placeholder 5">
            <a:extLst>
              <a:ext uri="{FF2B5EF4-FFF2-40B4-BE49-F238E27FC236}">
                <a16:creationId xmlns:a16="http://schemas.microsoft.com/office/drawing/2014/main" xmlns=""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xmlns="" id="{19E5C381-C899-4BF9-B584-2D78074D1CB2}"/>
              </a:ext>
            </a:extLst>
          </p:cNvPr>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xmlns="" val="527689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xmlns=""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xmlns=""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xmlns=""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xmlns=""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xmlns=""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DDCDCD5B-3F26-4AFA-8BD4-E5D8DD2AF494}"/>
              </a:ext>
            </a:extLst>
          </p:cNvPr>
          <p:cNvSpPr>
            <a:spLocks noGrp="1"/>
          </p:cNvSpPr>
          <p:nvPr>
            <p:ph type="dt" sz="half" idx="10"/>
          </p:nvPr>
        </p:nvSpPr>
        <p:spPr/>
        <p:txBody>
          <a:bodyPr/>
          <a:lstStyle/>
          <a:p>
            <a:fld id="{C13138FA-2E87-4873-8BBA-13E447C9A99A}" type="datetime2">
              <a:rPr lang="en-US" smtClean="0"/>
              <a:pPr/>
              <a:t>Friday, October 28, 2022</a:t>
            </a:fld>
            <a:endParaRPr lang="en-US"/>
          </a:p>
        </p:txBody>
      </p:sp>
      <p:sp>
        <p:nvSpPr>
          <p:cNvPr id="8" name="Footer Placeholder 7">
            <a:extLst>
              <a:ext uri="{FF2B5EF4-FFF2-40B4-BE49-F238E27FC236}">
                <a16:creationId xmlns:a16="http://schemas.microsoft.com/office/drawing/2014/main" xmlns=""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xmlns="" id="{03031C35-2E5B-491D-85ED-DB42A4FE1623}"/>
              </a:ext>
            </a:extLst>
          </p:cNvPr>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xmlns="" val="4077403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xmlns="" id="{D4F51F65-E111-4656-83BE-CFCDE2DD6CD6}"/>
              </a:ext>
            </a:extLst>
          </p:cNvPr>
          <p:cNvSpPr>
            <a:spLocks noGrp="1"/>
          </p:cNvSpPr>
          <p:nvPr>
            <p:ph type="dt" sz="half" idx="10"/>
          </p:nvPr>
        </p:nvSpPr>
        <p:spPr/>
        <p:txBody>
          <a:bodyPr/>
          <a:lstStyle/>
          <a:p>
            <a:fld id="{D75BB40A-97BD-4BFB-B639-0BFF95FDE8B7}" type="datetime2">
              <a:rPr lang="en-US" smtClean="0"/>
              <a:pPr/>
              <a:t>Friday, October 28, 2022</a:t>
            </a:fld>
            <a:endParaRPr lang="en-US"/>
          </a:p>
        </p:txBody>
      </p:sp>
      <p:sp>
        <p:nvSpPr>
          <p:cNvPr id="4" name="Footer Placeholder 3">
            <a:extLst>
              <a:ext uri="{FF2B5EF4-FFF2-40B4-BE49-F238E27FC236}">
                <a16:creationId xmlns:a16="http://schemas.microsoft.com/office/drawing/2014/main" xmlns=""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xmlns="" id="{7B66589D-A056-4817-AE15-39D87FE13169}"/>
              </a:ext>
            </a:extLst>
          </p:cNvPr>
          <p:cNvSpPr>
            <a:spLocks noGrp="1"/>
          </p:cNvSpPr>
          <p:nvPr>
            <p:ph type="sldNum" sz="quarter" idx="12"/>
          </p:nvPr>
        </p:nvSpPr>
        <p:spPr/>
        <p:txBody>
          <a:bodyPr/>
          <a:lstStyle/>
          <a:p>
            <a:fld id="{DBA1B0FB-D917-4C8C-928F-313BD683BF39}" type="slidenum">
              <a:rPr lang="en-US" smtClean="0"/>
              <a:pPr/>
              <a:t>‹#›</a:t>
            </a:fld>
            <a:endParaRPr lang="en-US"/>
          </a:p>
        </p:txBody>
      </p:sp>
      <p:sp>
        <p:nvSpPr>
          <p:cNvPr id="39" name="Freeform: Shape 38">
            <a:extLst>
              <a:ext uri="{FF2B5EF4-FFF2-40B4-BE49-F238E27FC236}">
                <a16:creationId xmlns:a16="http://schemas.microsoft.com/office/drawing/2014/main" xmlns=""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xmlns=""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xmlns=""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xmlns=""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xmlns=""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xmlns=""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xmlns=""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xmlns=""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xmlns="" val="4024947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AB81B449-7B97-41DC-B23F-65EDCBD316A6}"/>
              </a:ext>
            </a:extLst>
          </p:cNvPr>
          <p:cNvSpPr>
            <a:spLocks noGrp="1"/>
          </p:cNvSpPr>
          <p:nvPr>
            <p:ph type="dt" sz="half" idx="10"/>
          </p:nvPr>
        </p:nvSpPr>
        <p:spPr/>
        <p:txBody>
          <a:bodyPr/>
          <a:lstStyle/>
          <a:p>
            <a:fld id="{9EE9E0E3-ECF6-4CFE-8698-AEFEBCECC3C0}" type="datetime2">
              <a:rPr lang="en-US" smtClean="0"/>
              <a:pPr/>
              <a:t>Friday, October 28, 2022</a:t>
            </a:fld>
            <a:endParaRPr lang="en-US"/>
          </a:p>
        </p:txBody>
      </p:sp>
      <p:sp>
        <p:nvSpPr>
          <p:cNvPr id="3" name="Footer Placeholder 2">
            <a:extLst>
              <a:ext uri="{FF2B5EF4-FFF2-40B4-BE49-F238E27FC236}">
                <a16:creationId xmlns:a16="http://schemas.microsoft.com/office/drawing/2014/main" xmlns=""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xmlns="" id="{E436F230-C9A7-407A-B923-873839C8D8A0}"/>
              </a:ext>
            </a:extLst>
          </p:cNvPr>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xmlns="" val="14954026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xmlns=""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xmlns=""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xmlns=""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xmlns=""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xmlns=""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BD47AB1-6EB5-4E2C-B4A7-42DC643E9FF9}"/>
              </a:ext>
            </a:extLst>
          </p:cNvPr>
          <p:cNvSpPr>
            <a:spLocks noGrp="1"/>
          </p:cNvSpPr>
          <p:nvPr>
            <p:ph type="dt" sz="half" idx="10"/>
          </p:nvPr>
        </p:nvSpPr>
        <p:spPr/>
        <p:txBody>
          <a:bodyPr/>
          <a:lstStyle/>
          <a:p>
            <a:fld id="{251462FC-960E-4740-921F-B36862979F21}" type="datetime2">
              <a:rPr lang="en-US" smtClean="0"/>
              <a:pPr/>
              <a:t>Friday, October 28, 2022</a:t>
            </a:fld>
            <a:endParaRPr lang="en-US"/>
          </a:p>
        </p:txBody>
      </p:sp>
      <p:sp>
        <p:nvSpPr>
          <p:cNvPr id="6" name="Footer Placeholder 5">
            <a:extLst>
              <a:ext uri="{FF2B5EF4-FFF2-40B4-BE49-F238E27FC236}">
                <a16:creationId xmlns:a16="http://schemas.microsoft.com/office/drawing/2014/main" xmlns=""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xmlns="" id="{CDAEB023-7A5E-4087-B75E-A38A80EE5D01}"/>
              </a:ext>
            </a:extLst>
          </p:cNvPr>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xmlns="" val="2407352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xmlns=""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xmlns=""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xmlns=""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xmlns=""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xmlns=""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xmlns=""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xmlns=""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57D2D6F-49E8-4217-A908-2D9E43583589}"/>
              </a:ext>
            </a:extLst>
          </p:cNvPr>
          <p:cNvSpPr>
            <a:spLocks noGrp="1"/>
          </p:cNvSpPr>
          <p:nvPr>
            <p:ph type="dt" sz="half" idx="10"/>
          </p:nvPr>
        </p:nvSpPr>
        <p:spPr/>
        <p:txBody>
          <a:bodyPr/>
          <a:lstStyle/>
          <a:p>
            <a:fld id="{E50BC9E2-CB44-4C05-9BB5-496C18A241E0}" type="datetime2">
              <a:rPr lang="en-US" smtClean="0"/>
              <a:pPr/>
              <a:t>Friday, October 28, 2022</a:t>
            </a:fld>
            <a:endParaRPr lang="en-US"/>
          </a:p>
        </p:txBody>
      </p:sp>
      <p:sp>
        <p:nvSpPr>
          <p:cNvPr id="6" name="Footer Placeholder 5">
            <a:extLst>
              <a:ext uri="{FF2B5EF4-FFF2-40B4-BE49-F238E27FC236}">
                <a16:creationId xmlns:a16="http://schemas.microsoft.com/office/drawing/2014/main" xmlns=""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xmlns="" id="{76CFE189-E20B-4108-B290-244424336512}"/>
              </a:ext>
            </a:extLst>
          </p:cNvPr>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xmlns="" val="47948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xmlns=""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xmlns=""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fld id="{246CB39B-5F4C-4A7E-9BE3-AAFD45576D16}" type="datetime2">
              <a:rPr lang="en-US" smtClean="0"/>
              <a:pPr/>
              <a:t>Friday, October 28, 2022</a:t>
            </a:fld>
            <a:endParaRPr lang="en-US" dirty="0"/>
          </a:p>
        </p:txBody>
      </p:sp>
      <p:sp>
        <p:nvSpPr>
          <p:cNvPr id="5" name="Footer Placeholder 4">
            <a:extLst>
              <a:ext uri="{FF2B5EF4-FFF2-40B4-BE49-F238E27FC236}">
                <a16:creationId xmlns:a16="http://schemas.microsoft.com/office/drawing/2014/main" xmlns=""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xmlns=""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9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xmlns="" val="873677154"/>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04" r:id="rId6"/>
    <p:sldLayoutId id="2147483700" r:id="rId7"/>
    <p:sldLayoutId id="2147483701" r:id="rId8"/>
    <p:sldLayoutId id="2147483702" r:id="rId9"/>
    <p:sldLayoutId id="2147483703" r:id="rId10"/>
    <p:sldLayoutId id="2147483705"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7" Type="http://schemas.openxmlformats.org/officeDocument/2006/relationships/image" Target="../media/image7.gif"/><Relationship Id="rId2" Type="http://schemas.openxmlformats.org/officeDocument/2006/relationships/image" Target="../media/image2.gif"/><Relationship Id="rId1" Type="http://schemas.openxmlformats.org/officeDocument/2006/relationships/slideLayout" Target="../slideLayouts/slideLayout2.xml"/><Relationship Id="rId6" Type="http://schemas.openxmlformats.org/officeDocument/2006/relationships/image" Target="../media/image6.gif"/><Relationship Id="rId5" Type="http://schemas.openxmlformats.org/officeDocument/2006/relationships/image" Target="../media/image5.gif"/><Relationship Id="rId4" Type="http://schemas.openxmlformats.org/officeDocument/2006/relationships/image" Target="../media/image4.gif"/></Relationships>
</file>

<file path=ppt/slides/_rels/slide5.xml.rels><?xml version="1.0" encoding="UTF-8" standalone="yes"?>
<Relationships xmlns="http://schemas.openxmlformats.org/package/2006/relationships"><Relationship Id="rId3" Type="http://schemas.openxmlformats.org/officeDocument/2006/relationships/image" Target="../media/image9.gif"/><Relationship Id="rId7" Type="http://schemas.openxmlformats.org/officeDocument/2006/relationships/image" Target="../media/image13.gif"/><Relationship Id="rId2" Type="http://schemas.openxmlformats.org/officeDocument/2006/relationships/image" Target="../media/image8.gif"/><Relationship Id="rId1" Type="http://schemas.openxmlformats.org/officeDocument/2006/relationships/slideLayout" Target="../slideLayouts/slideLayout2.xml"/><Relationship Id="rId6" Type="http://schemas.openxmlformats.org/officeDocument/2006/relationships/image" Target="../media/image12.gif"/><Relationship Id="rId5" Type="http://schemas.openxmlformats.org/officeDocument/2006/relationships/image" Target="../media/image11.gif"/><Relationship Id="rId4" Type="http://schemas.openxmlformats.org/officeDocument/2006/relationships/image" Target="../media/image10.gif"/></Relationships>
</file>

<file path=ppt/slides/_rels/slide6.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xmlns="" id="{1DB043B4-68C6-45B9-82AC-A5800EADB8D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a:extLst>
              <a:ext uri="{FF2B5EF4-FFF2-40B4-BE49-F238E27FC236}">
                <a16:creationId xmlns:a16="http://schemas.microsoft.com/office/drawing/2014/main" xmlns="" id="{680D5E1C-DDC1-18B6-A191-857D1E371CCC}"/>
              </a:ext>
            </a:extLst>
          </p:cNvPr>
          <p:cNvPicPr>
            <a:picLocks noChangeAspect="1"/>
          </p:cNvPicPr>
          <p:nvPr/>
        </p:nvPicPr>
        <p:blipFill rotWithShape="1">
          <a:blip r:embed="rId2" cstate="print"/>
          <a:srcRect t="4852" b="10878"/>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45" name="Rectangle 44">
            <a:extLst>
              <a:ext uri="{FF2B5EF4-FFF2-40B4-BE49-F238E27FC236}">
                <a16:creationId xmlns:a16="http://schemas.microsoft.com/office/drawing/2014/main" xmlns="" id="{3C64A91D-E535-4C24-A0E3-96A3810E3F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xmlns="" id="{26FC4867-BA3E-4F8E-AB23-684F34DF3D3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50863" y="549275"/>
            <a:ext cx="5437187" cy="2986234"/>
          </a:xfrm>
        </p:spPr>
        <p:txBody>
          <a:bodyPr vert="horz" lIns="0" tIns="0" rIns="0" bIns="0" rtlCol="0" anchor="b" anchorCtr="0">
            <a:normAutofit/>
          </a:bodyPr>
          <a:lstStyle/>
          <a:p>
            <a:pPr>
              <a:lnSpc>
                <a:spcPct val="90000"/>
              </a:lnSpc>
            </a:pPr>
            <a:r>
              <a:rPr lang="en-US" sz="5400" kern="1200" dirty="0">
                <a:latin typeface="+mj-lt"/>
                <a:ea typeface="+mj-ea"/>
                <a:cs typeface="+mj-cs"/>
              </a:rPr>
              <a:t>Real Time Anomaly Detection in CCTV Surveillance</a:t>
            </a:r>
          </a:p>
        </p:txBody>
      </p:sp>
      <p:sp>
        <p:nvSpPr>
          <p:cNvPr id="3" name="Subtitle 2"/>
          <p:cNvSpPr>
            <a:spLocks noGrp="1"/>
          </p:cNvSpPr>
          <p:nvPr>
            <p:ph type="subTitle" idx="1"/>
          </p:nvPr>
        </p:nvSpPr>
        <p:spPr>
          <a:xfrm>
            <a:off x="550863" y="3827610"/>
            <a:ext cx="5437187" cy="2265216"/>
          </a:xfrm>
        </p:spPr>
        <p:txBody>
          <a:bodyPr vert="horz" wrap="square" lIns="0" tIns="0" rIns="0" bIns="0" rtlCol="0" anchor="t">
            <a:normAutofit fontScale="92500" lnSpcReduction="10000"/>
          </a:bodyPr>
          <a:lstStyle/>
          <a:p>
            <a:pPr>
              <a:lnSpc>
                <a:spcPct val="90000"/>
              </a:lnSpc>
              <a:spcBef>
                <a:spcPts val="200"/>
              </a:spcBef>
              <a:spcAft>
                <a:spcPts val="200"/>
              </a:spcAft>
            </a:pPr>
            <a:r>
              <a:rPr lang="en-US" b="1" kern="1200" dirty="0">
                <a:solidFill>
                  <a:schemeClr val="tx1">
                    <a:alpha val="60000"/>
                  </a:schemeClr>
                </a:solidFill>
                <a:latin typeface="+mn-lt"/>
                <a:ea typeface="+mn-ea"/>
                <a:cs typeface="+mn-cs"/>
              </a:rPr>
              <a:t>Submitted by:-</a:t>
            </a:r>
            <a:endParaRPr lang="en-US" b="1" dirty="0">
              <a:solidFill>
                <a:schemeClr val="tx1">
                  <a:alpha val="60000"/>
                </a:schemeClr>
              </a:solidFill>
            </a:endParaRPr>
          </a:p>
          <a:p>
            <a:pPr>
              <a:lnSpc>
                <a:spcPct val="90000"/>
              </a:lnSpc>
              <a:spcBef>
                <a:spcPts val="200"/>
              </a:spcBef>
              <a:spcAft>
                <a:spcPts val="200"/>
              </a:spcAft>
            </a:pPr>
            <a:r>
              <a:rPr lang="en-US" b="1" kern="1200" dirty="0">
                <a:solidFill>
                  <a:schemeClr val="tx1">
                    <a:alpha val="60000"/>
                  </a:schemeClr>
                </a:solidFill>
                <a:latin typeface="+mn-lt"/>
                <a:ea typeface="+mn-ea"/>
                <a:cs typeface="+mn-cs"/>
              </a:rPr>
              <a:t>Avdhesh Chaudhary(02315002719)</a:t>
            </a:r>
            <a:endParaRPr lang="en-US" b="1" kern="1200" dirty="0">
              <a:solidFill>
                <a:schemeClr val="tx1">
                  <a:alpha val="60000"/>
                </a:schemeClr>
              </a:solidFill>
              <a:latin typeface="+mn-lt"/>
            </a:endParaRPr>
          </a:p>
          <a:p>
            <a:pPr>
              <a:lnSpc>
                <a:spcPct val="90000"/>
              </a:lnSpc>
              <a:spcBef>
                <a:spcPts val="200"/>
              </a:spcBef>
              <a:spcAft>
                <a:spcPts val="200"/>
              </a:spcAft>
            </a:pPr>
            <a:r>
              <a:rPr lang="en-US" b="1" kern="1200" dirty="0">
                <a:solidFill>
                  <a:schemeClr val="tx1">
                    <a:alpha val="60000"/>
                  </a:schemeClr>
                </a:solidFill>
                <a:latin typeface="+mn-lt"/>
                <a:ea typeface="+mn-ea"/>
                <a:cs typeface="+mn-cs"/>
              </a:rPr>
              <a:t>Amar Sinha(04415002719)</a:t>
            </a:r>
            <a:endParaRPr lang="en-US" b="1" kern="1200" dirty="0">
              <a:solidFill>
                <a:schemeClr val="tx1">
                  <a:alpha val="60000"/>
                </a:schemeClr>
              </a:solidFill>
              <a:latin typeface="+mn-lt"/>
            </a:endParaRPr>
          </a:p>
          <a:p>
            <a:pPr>
              <a:lnSpc>
                <a:spcPct val="90000"/>
              </a:lnSpc>
              <a:spcBef>
                <a:spcPts val="200"/>
              </a:spcBef>
              <a:spcAft>
                <a:spcPts val="200"/>
              </a:spcAft>
            </a:pPr>
            <a:r>
              <a:rPr lang="en-US" b="1" kern="1200" dirty="0">
                <a:solidFill>
                  <a:schemeClr val="tx1">
                    <a:alpha val="60000"/>
                  </a:schemeClr>
                </a:solidFill>
                <a:latin typeface="+mn-lt"/>
                <a:ea typeface="+mn-ea"/>
                <a:cs typeface="+mn-cs"/>
              </a:rPr>
              <a:t>Chirag Aggarwal(04615002719)</a:t>
            </a:r>
            <a:endParaRPr lang="en-US" b="1" kern="1200" dirty="0">
              <a:solidFill>
                <a:schemeClr val="tx1">
                  <a:alpha val="60000"/>
                </a:schemeClr>
              </a:solidFill>
              <a:latin typeface="+mn-lt"/>
            </a:endParaRPr>
          </a:p>
          <a:p>
            <a:pPr>
              <a:lnSpc>
                <a:spcPct val="90000"/>
              </a:lnSpc>
              <a:spcBef>
                <a:spcPts val="200"/>
              </a:spcBef>
              <a:spcAft>
                <a:spcPts val="200"/>
              </a:spcAft>
            </a:pPr>
            <a:endParaRPr lang="en-US" b="1" dirty="0">
              <a:solidFill>
                <a:schemeClr val="tx1">
                  <a:alpha val="60000"/>
                </a:schemeClr>
              </a:solidFill>
              <a:ea typeface="+mn-lt"/>
              <a:cs typeface="+mn-lt"/>
            </a:endParaRPr>
          </a:p>
          <a:p>
            <a:pPr>
              <a:lnSpc>
                <a:spcPct val="90000"/>
              </a:lnSpc>
              <a:spcBef>
                <a:spcPts val="200"/>
              </a:spcBef>
              <a:spcAft>
                <a:spcPts val="200"/>
              </a:spcAft>
            </a:pPr>
            <a:r>
              <a:rPr lang="en-US" b="1" dirty="0">
                <a:solidFill>
                  <a:schemeClr val="tx1">
                    <a:alpha val="60000"/>
                  </a:schemeClr>
                </a:solidFill>
                <a:ea typeface="+mn-lt"/>
                <a:cs typeface="+mn-lt"/>
              </a:rPr>
              <a:t>Under the Supervision of</a:t>
            </a:r>
          </a:p>
          <a:p>
            <a:pPr>
              <a:lnSpc>
                <a:spcPct val="90000"/>
              </a:lnSpc>
              <a:spcBef>
                <a:spcPts val="200"/>
              </a:spcBef>
              <a:spcAft>
                <a:spcPts val="200"/>
              </a:spcAft>
            </a:pPr>
            <a:r>
              <a:rPr lang="en-US" b="1" dirty="0">
                <a:solidFill>
                  <a:schemeClr val="tx1">
                    <a:alpha val="60000"/>
                  </a:schemeClr>
                </a:solidFill>
                <a:ea typeface="+mn-lt"/>
                <a:cs typeface="+mn-lt"/>
              </a:rPr>
              <a:t>Mr. Vikrant </a:t>
            </a:r>
            <a:r>
              <a:rPr lang="en-US" b="1" dirty="0" err="1">
                <a:solidFill>
                  <a:schemeClr val="tx1">
                    <a:alpha val="60000"/>
                  </a:schemeClr>
                </a:solidFill>
                <a:ea typeface="+mn-lt"/>
                <a:cs typeface="+mn-lt"/>
              </a:rPr>
              <a:t>Shokeen</a:t>
            </a:r>
            <a:endParaRPr lang="en-US" b="1" dirty="0">
              <a:solidFill>
                <a:schemeClr val="tx1">
                  <a:alpha val="60000"/>
                </a:schemeClr>
              </a:solidFill>
              <a:ea typeface="+mn-lt"/>
              <a:cs typeface="+mn-lt"/>
            </a:endParaRPr>
          </a:p>
          <a:p>
            <a:pPr>
              <a:lnSpc>
                <a:spcPct val="90000"/>
              </a:lnSpc>
              <a:spcBef>
                <a:spcPts val="200"/>
              </a:spcBef>
              <a:spcAft>
                <a:spcPts val="200"/>
              </a:spcAft>
            </a:pPr>
            <a:endParaRPr lang="en-US" b="1" dirty="0">
              <a:solidFill>
                <a:schemeClr val="tx1">
                  <a:alpha val="60000"/>
                </a:schemeClr>
              </a:solidFill>
            </a:endParaRPr>
          </a:p>
        </p:txBody>
      </p:sp>
    </p:spTree>
    <p:extLst>
      <p:ext uri="{BB962C8B-B14F-4D97-AF65-F5344CB8AC3E}">
        <p14:creationId xmlns:p14="http://schemas.microsoft.com/office/powerpoint/2010/main" xmlns=""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3" name="Freeform: Shape 72">
            <a:extLst>
              <a:ext uri="{FF2B5EF4-FFF2-40B4-BE49-F238E27FC236}">
                <a16:creationId xmlns:a16="http://schemas.microsoft.com/office/drawing/2014/main" xmlns="" id="{82184FF4-7029-4ED7-813A-192E606087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5" name="Oval 74">
            <a:extLst>
              <a:ext uri="{FF2B5EF4-FFF2-40B4-BE49-F238E27FC236}">
                <a16:creationId xmlns:a16="http://schemas.microsoft.com/office/drawing/2014/main" xmlns="" id="{AAA7AB09-557C-41AD-9113-FF9F68FA10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7" name="Oval 76">
            <a:extLst>
              <a:ext uri="{FF2B5EF4-FFF2-40B4-BE49-F238E27FC236}">
                <a16:creationId xmlns:a16="http://schemas.microsoft.com/office/drawing/2014/main" xmlns="" id="{EF99ECAA-1F11-4937-BBA6-51935AB44C9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79" name="Group 78">
            <a:extLst>
              <a:ext uri="{FF2B5EF4-FFF2-40B4-BE49-F238E27FC236}">
                <a16:creationId xmlns:a16="http://schemas.microsoft.com/office/drawing/2014/main" xmlns="" id="{79DE9FAB-6BBA-4CFE-B67D-77B47F01ECA4}"/>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329952" y="4524379"/>
            <a:ext cx="1980001" cy="1363916"/>
            <a:chOff x="4879602" y="3781429"/>
            <a:chExt cx="1980001" cy="1363916"/>
          </a:xfrm>
        </p:grpSpPr>
        <p:sp>
          <p:nvSpPr>
            <p:cNvPr id="80" name="Freeform: Shape 79">
              <a:extLst>
                <a:ext uri="{FF2B5EF4-FFF2-40B4-BE49-F238E27FC236}">
                  <a16:creationId xmlns:a16="http://schemas.microsoft.com/office/drawing/2014/main" xmlns="" id="{79FAC916-D9BB-4794-81B4-7C47C67E850D}"/>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Freeform: Shape 80">
              <a:extLst>
                <a:ext uri="{FF2B5EF4-FFF2-40B4-BE49-F238E27FC236}">
                  <a16:creationId xmlns:a16="http://schemas.microsoft.com/office/drawing/2014/main" xmlns="" id="{B5CA2231-7A65-4D16-8400-A210CC41DB73}"/>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2" name="Oval 81">
              <a:extLst>
                <a:ext uri="{FF2B5EF4-FFF2-40B4-BE49-F238E27FC236}">
                  <a16:creationId xmlns:a16="http://schemas.microsoft.com/office/drawing/2014/main" xmlns="" id="{4B089C8C-B82B-4704-88E2-E857A5E2152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3" name="Oval 82">
              <a:extLst>
                <a:ext uri="{FF2B5EF4-FFF2-40B4-BE49-F238E27FC236}">
                  <a16:creationId xmlns:a16="http://schemas.microsoft.com/office/drawing/2014/main" xmlns="" id="{434B90C8-5B4D-456E-AD99-80EF748FDD7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85" name="Rectangle 84">
            <a:extLst>
              <a:ext uri="{FF2B5EF4-FFF2-40B4-BE49-F238E27FC236}">
                <a16:creationId xmlns:a16="http://schemas.microsoft.com/office/drawing/2014/main" xmlns="" id="{1DB043B4-68C6-45B9-82AC-A5800EADB8D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xmlns="" id="{28A00A08-E4E6-4184-B484-E0E034072A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281171" y="13882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89" name="Group 88">
            <a:extLst>
              <a:ext uri="{FF2B5EF4-FFF2-40B4-BE49-F238E27FC236}">
                <a16:creationId xmlns:a16="http://schemas.microsoft.com/office/drawing/2014/main" xmlns="" id="{0780E404-3121-4F33-AF2D-65F659A97798}"/>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2727675" y="288981"/>
            <a:ext cx="1262947" cy="1335600"/>
            <a:chOff x="2678417" y="2427951"/>
            <a:chExt cx="1262947" cy="1335600"/>
          </a:xfrm>
        </p:grpSpPr>
        <p:sp>
          <p:nvSpPr>
            <p:cNvPr id="90" name="Freeform: Shape 89">
              <a:extLst>
                <a:ext uri="{FF2B5EF4-FFF2-40B4-BE49-F238E27FC236}">
                  <a16:creationId xmlns:a16="http://schemas.microsoft.com/office/drawing/2014/main" xmlns="" id="{2339341D-8322-49F1-91DA-6D115CCAE7AB}"/>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1" name="Oval 90">
              <a:extLst>
                <a:ext uri="{FF2B5EF4-FFF2-40B4-BE49-F238E27FC236}">
                  <a16:creationId xmlns:a16="http://schemas.microsoft.com/office/drawing/2014/main" xmlns="" id="{7EB9DB0E-3B0E-411A-9274-448D565CA49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93" name="Group 92">
            <a:extLst>
              <a:ext uri="{FF2B5EF4-FFF2-40B4-BE49-F238E27FC236}">
                <a16:creationId xmlns:a16="http://schemas.microsoft.com/office/drawing/2014/main" xmlns="" id="{4B158E9A-DBF4-4AA7-B6B7-8C8EB2FBDD68}"/>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2125249" y="5435090"/>
            <a:ext cx="762805" cy="734873"/>
            <a:chOff x="7950336" y="1300590"/>
            <a:chExt cx="762805" cy="734873"/>
          </a:xfrm>
        </p:grpSpPr>
        <p:sp>
          <p:nvSpPr>
            <p:cNvPr id="94" name="Freeform 5">
              <a:extLst>
                <a:ext uri="{FF2B5EF4-FFF2-40B4-BE49-F238E27FC236}">
                  <a16:creationId xmlns:a16="http://schemas.microsoft.com/office/drawing/2014/main" xmlns="" id="{6150ACFD-AEC6-42A3-A5A7-E7AD6B13E03E}"/>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xmlns=""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5" name="Freeform 6">
              <a:extLst>
                <a:ext uri="{FF2B5EF4-FFF2-40B4-BE49-F238E27FC236}">
                  <a16:creationId xmlns:a16="http://schemas.microsoft.com/office/drawing/2014/main" xmlns="" id="{DB4D1217-FEB1-4D2A-80F4-C227B66D72C6}"/>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xmlns=""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6" name="Freeform 8">
              <a:extLst>
                <a:ext uri="{FF2B5EF4-FFF2-40B4-BE49-F238E27FC236}">
                  <a16:creationId xmlns:a16="http://schemas.microsoft.com/office/drawing/2014/main" xmlns="" id="{0BCA7138-22BA-4785-8B3D-9D45213E85C9}"/>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xmlns=""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7" name="Picture 9">
            <a:extLst>
              <a:ext uri="{FF2B5EF4-FFF2-40B4-BE49-F238E27FC236}">
                <a16:creationId xmlns:a16="http://schemas.microsoft.com/office/drawing/2014/main" xmlns="" id="{9ECF539F-39A2-5F02-0C29-EC3DBDF0A440}"/>
              </a:ext>
            </a:extLst>
          </p:cNvPr>
          <p:cNvPicPr>
            <a:picLocks noChangeAspect="1"/>
          </p:cNvPicPr>
          <p:nvPr/>
        </p:nvPicPr>
        <p:blipFill>
          <a:blip r:embed="rId2" cstate="print"/>
          <a:stretch>
            <a:fillRect/>
          </a:stretch>
        </p:blipFill>
        <p:spPr>
          <a:xfrm>
            <a:off x="326021" y="-1447"/>
            <a:ext cx="11347046" cy="6860893"/>
          </a:xfrm>
          <a:prstGeom prst="rect">
            <a:avLst/>
          </a:prstGeom>
        </p:spPr>
      </p:pic>
    </p:spTree>
    <p:extLst>
      <p:ext uri="{BB962C8B-B14F-4D97-AF65-F5344CB8AC3E}">
        <p14:creationId xmlns:p14="http://schemas.microsoft.com/office/powerpoint/2010/main" xmlns="" val="2939204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xmlns="" id="{EEA42048-5B5B-A66C-BCBD-DDF2EAD392CD}"/>
              </a:ext>
            </a:extLst>
          </p:cNvPr>
          <p:cNvPicPr>
            <a:picLocks noChangeAspect="1"/>
          </p:cNvPicPr>
          <p:nvPr/>
        </p:nvPicPr>
        <p:blipFill>
          <a:blip r:embed="rId2" cstate="print"/>
          <a:stretch>
            <a:fillRect/>
          </a:stretch>
        </p:blipFill>
        <p:spPr>
          <a:xfrm>
            <a:off x="326021" y="-1446"/>
            <a:ext cx="11337401" cy="6860892"/>
          </a:xfrm>
          <a:prstGeom prst="rect">
            <a:avLst/>
          </a:prstGeom>
        </p:spPr>
      </p:pic>
    </p:spTree>
    <p:extLst>
      <p:ext uri="{BB962C8B-B14F-4D97-AF65-F5344CB8AC3E}">
        <p14:creationId xmlns:p14="http://schemas.microsoft.com/office/powerpoint/2010/main" xmlns="" val="2299810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3" name="Freeform: Shape 36">
            <a:extLst>
              <a:ext uri="{FF2B5EF4-FFF2-40B4-BE49-F238E27FC236}">
                <a16:creationId xmlns:a16="http://schemas.microsoft.com/office/drawing/2014/main" xmlns="" id="{82184FF4-7029-4ED7-813A-192E606087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4" name="Oval 38">
            <a:extLst>
              <a:ext uri="{FF2B5EF4-FFF2-40B4-BE49-F238E27FC236}">
                <a16:creationId xmlns:a16="http://schemas.microsoft.com/office/drawing/2014/main" xmlns="" id="{AAA7AB09-557C-41AD-9113-FF9F68FA10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5" name="Oval 40">
            <a:extLst>
              <a:ext uri="{FF2B5EF4-FFF2-40B4-BE49-F238E27FC236}">
                <a16:creationId xmlns:a16="http://schemas.microsoft.com/office/drawing/2014/main" xmlns="" id="{EF99ECAA-1F11-4937-BBA6-51935AB44C9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66" name="Group 42">
            <a:extLst>
              <a:ext uri="{FF2B5EF4-FFF2-40B4-BE49-F238E27FC236}">
                <a16:creationId xmlns:a16="http://schemas.microsoft.com/office/drawing/2014/main" xmlns="" id="{79DE9FAB-6BBA-4CFE-B67D-77B47F01ECA4}"/>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329952" y="4524379"/>
            <a:ext cx="1980001" cy="1363916"/>
            <a:chOff x="4879602" y="3781429"/>
            <a:chExt cx="1980001" cy="1363916"/>
          </a:xfrm>
        </p:grpSpPr>
        <p:sp>
          <p:nvSpPr>
            <p:cNvPr id="44" name="Freeform: Shape 43">
              <a:extLst>
                <a:ext uri="{FF2B5EF4-FFF2-40B4-BE49-F238E27FC236}">
                  <a16:creationId xmlns:a16="http://schemas.microsoft.com/office/drawing/2014/main" xmlns="" id="{79FAC916-D9BB-4794-81B4-7C47C67E850D}"/>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Freeform: Shape 44">
              <a:extLst>
                <a:ext uri="{FF2B5EF4-FFF2-40B4-BE49-F238E27FC236}">
                  <a16:creationId xmlns:a16="http://schemas.microsoft.com/office/drawing/2014/main" xmlns="" id="{B5CA2231-7A65-4D16-8400-A210CC41DB73}"/>
                </a:ext>
                <a:ext uri="{C183D7F6-B498-43B3-948B-1728B52AA6E4}">
                  <adec:decorative xmlns:adec="http://schemas.microsoft.com/office/drawing/2017/decorative" xmlns="" val="1"/>
                </a:ext>
              </a:extLst>
            </p:cNvPr>
            <p:cNvSpPr>
              <a:spLocks noChangeAspect="1"/>
            </p:cNvSpPr>
            <p:nvPr>
              <p:extLst>
                <p:ext uri="{386F3935-93C4-4BCD-93E2-E3B085C9AB24}">
                  <p16:designElem xmlns:p16="http://schemas.microsoft.com/office/powerpoint/2015/main" xmlns=""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6" name="Oval 45">
              <a:extLst>
                <a:ext uri="{FF2B5EF4-FFF2-40B4-BE49-F238E27FC236}">
                  <a16:creationId xmlns:a16="http://schemas.microsoft.com/office/drawing/2014/main" xmlns="" id="{4B089C8C-B82B-4704-88E2-E857A5E2152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Oval 46">
              <a:extLst>
                <a:ext uri="{FF2B5EF4-FFF2-40B4-BE49-F238E27FC236}">
                  <a16:creationId xmlns:a16="http://schemas.microsoft.com/office/drawing/2014/main" xmlns="" id="{434B90C8-5B4D-456E-AD99-80EF748FDD7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67" name="Rectangle 48">
            <a:extLst>
              <a:ext uri="{FF2B5EF4-FFF2-40B4-BE49-F238E27FC236}">
                <a16:creationId xmlns:a16="http://schemas.microsoft.com/office/drawing/2014/main" xmlns="" id="{6DB9AC9A-C1ED-4713-9A6E-D5EBBB4011F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3BCE9DC1-0F96-E8B0-5DF4-A9758C62DCF9}"/>
              </a:ext>
            </a:extLst>
          </p:cNvPr>
          <p:cNvSpPr>
            <a:spLocks noGrp="1"/>
          </p:cNvSpPr>
          <p:nvPr>
            <p:ph type="title"/>
          </p:nvPr>
        </p:nvSpPr>
        <p:spPr>
          <a:xfrm>
            <a:off x="3360738" y="549275"/>
            <a:ext cx="7343775" cy="3864534"/>
          </a:xfrm>
        </p:spPr>
        <p:txBody>
          <a:bodyPr vert="horz" wrap="square" lIns="0" tIns="0" rIns="0" bIns="0" rtlCol="0" anchor="b" anchorCtr="0">
            <a:normAutofit/>
          </a:bodyPr>
          <a:lstStyle/>
          <a:p>
            <a:r>
              <a:rPr lang="en-US" sz="9600"/>
              <a:t>Thank You</a:t>
            </a:r>
          </a:p>
        </p:txBody>
      </p:sp>
      <p:sp>
        <p:nvSpPr>
          <p:cNvPr id="68" name="Oval 50">
            <a:extLst>
              <a:ext uri="{FF2B5EF4-FFF2-40B4-BE49-F238E27FC236}">
                <a16:creationId xmlns:a16="http://schemas.microsoft.com/office/drawing/2014/main" xmlns="" id="{2FCFAB40-DA7C-4B6C-AD10-4EC44B54B16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24796" y="46546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Shape 52">
            <a:extLst>
              <a:ext uri="{FF2B5EF4-FFF2-40B4-BE49-F238E27FC236}">
                <a16:creationId xmlns:a16="http://schemas.microsoft.com/office/drawing/2014/main" xmlns="" id="{83296DCF-CBB7-4351-9E7E-623649419AA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594206" y="2826355"/>
            <a:ext cx="3366189" cy="1853969"/>
          </a:xfrm>
          <a:custGeom>
            <a:avLst/>
            <a:gdLst>
              <a:gd name="connsiteX0" fmla="*/ 201268 w 3366189"/>
              <a:gd name="connsiteY0" fmla="*/ 543015 h 1853969"/>
              <a:gd name="connsiteX1" fmla="*/ 1512221 w 3366189"/>
              <a:gd name="connsiteY1" fmla="*/ 0 h 1853969"/>
              <a:gd name="connsiteX2" fmla="*/ 3366189 w 3366189"/>
              <a:gd name="connsiteY2" fmla="*/ 1853969 h 1853969"/>
              <a:gd name="connsiteX3" fmla="*/ 2439204 w 3366189"/>
              <a:gd name="connsiteY3" fmla="*/ 1853969 h 1853969"/>
              <a:gd name="connsiteX4" fmla="*/ 1512221 w 3366189"/>
              <a:gd name="connsiteY4" fmla="*/ 926985 h 1853969"/>
              <a:gd name="connsiteX5" fmla="*/ 743552 w 3366189"/>
              <a:gd name="connsiteY5" fmla="*/ 1335684 h 1853969"/>
              <a:gd name="connsiteX6" fmla="*/ 676116 w 3366189"/>
              <a:gd name="connsiteY6" fmla="*/ 1459924 h 1853969"/>
              <a:gd name="connsiteX7" fmla="*/ 0 w 3366189"/>
              <a:gd name="connsiteY7" fmla="*/ 783808 h 1853969"/>
              <a:gd name="connsiteX8" fmla="*/ 81609 w 3366189"/>
              <a:gd name="connsiteY8" fmla="*/ 674673 h 1853969"/>
              <a:gd name="connsiteX9" fmla="*/ 201268 w 3366189"/>
              <a:gd name="connsiteY9" fmla="*/ 543015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66189" h="1853969">
                <a:moveTo>
                  <a:pt x="201268" y="543015"/>
                </a:moveTo>
                <a:cubicBezTo>
                  <a:pt x="536770" y="207513"/>
                  <a:pt x="1000262" y="0"/>
                  <a:pt x="1512221" y="0"/>
                </a:cubicBezTo>
                <a:cubicBezTo>
                  <a:pt x="2536139" y="0"/>
                  <a:pt x="3366189" y="830051"/>
                  <a:pt x="3366189" y="1853969"/>
                </a:cubicBezTo>
                <a:lnTo>
                  <a:pt x="2439204" y="1853969"/>
                </a:lnTo>
                <a:cubicBezTo>
                  <a:pt x="2439204" y="1342010"/>
                  <a:pt x="2024180" y="926985"/>
                  <a:pt x="1512221" y="926985"/>
                </a:cubicBezTo>
                <a:cubicBezTo>
                  <a:pt x="1192247" y="926985"/>
                  <a:pt x="910138" y="1089104"/>
                  <a:pt x="743552" y="1335684"/>
                </a:cubicBezTo>
                <a:lnTo>
                  <a:pt x="676116" y="1459924"/>
                </a:lnTo>
                <a:lnTo>
                  <a:pt x="0" y="783808"/>
                </a:lnTo>
                <a:lnTo>
                  <a:pt x="81609" y="674673"/>
                </a:lnTo>
                <a:cubicBezTo>
                  <a:pt x="119392" y="628891"/>
                  <a:pt x="159330" y="584953"/>
                  <a:pt x="201268" y="543015"/>
                </a:cubicBezTo>
                <a:close/>
              </a:path>
            </a:pathLst>
          </a:custGeom>
          <a:gradFill flip="none" rotWithShape="1">
            <a:gsLst>
              <a:gs pos="87000">
                <a:schemeClr val="bg2"/>
              </a:gs>
              <a:gs pos="0">
                <a:schemeClr val="bg2">
                  <a:lumMod val="90000"/>
                  <a:lumOff val="10000"/>
                </a:schemeClr>
              </a:gs>
            </a:gsLst>
            <a:lin ang="16200000" scaled="0"/>
            <a:tileRect/>
          </a:gradFill>
          <a:ln>
            <a:noFill/>
          </a:ln>
          <a:effectLst>
            <a:innerShdw blurRad="406400" dist="190500" dir="1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5" name="Freeform: Shape 54">
            <a:extLst>
              <a:ext uri="{FF2B5EF4-FFF2-40B4-BE49-F238E27FC236}">
                <a16:creationId xmlns:a16="http://schemas.microsoft.com/office/drawing/2014/main" xmlns="" id="{61AE2471-23B2-4B94-A613-E6860991666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620971" y="2691401"/>
            <a:ext cx="3326036" cy="2226949"/>
          </a:xfrm>
          <a:custGeom>
            <a:avLst/>
            <a:gdLst>
              <a:gd name="connsiteX0" fmla="*/ 322118 w 3326036"/>
              <a:gd name="connsiteY0" fmla="*/ 508527 h 2226949"/>
              <a:gd name="connsiteX1" fmla="*/ 1501413 w 3326036"/>
              <a:gd name="connsiteY1" fmla="*/ 0 h 2226949"/>
              <a:gd name="connsiteX2" fmla="*/ 3317715 w 3326036"/>
              <a:gd name="connsiteY2" fmla="*/ 1778141 h 2226949"/>
              <a:gd name="connsiteX3" fmla="*/ 3326036 w 3326036"/>
              <a:gd name="connsiteY3" fmla="*/ 1843633 h 2226949"/>
              <a:gd name="connsiteX4" fmla="*/ 2942720 w 3326036"/>
              <a:gd name="connsiteY4" fmla="*/ 2226949 h 2226949"/>
              <a:gd name="connsiteX5" fmla="*/ 2428396 w 3326036"/>
              <a:gd name="connsiteY5" fmla="*/ 2226949 h 2226949"/>
              <a:gd name="connsiteX6" fmla="*/ 1501413 w 3326036"/>
              <a:gd name="connsiteY6" fmla="*/ 1113475 h 2226949"/>
              <a:gd name="connsiteX7" fmla="*/ 732744 w 3326036"/>
              <a:gd name="connsiteY7" fmla="*/ 1604395 h 2226949"/>
              <a:gd name="connsiteX8" fmla="*/ 715116 w 3326036"/>
              <a:gd name="connsiteY8" fmla="*/ 1639249 h 2226949"/>
              <a:gd name="connsiteX9" fmla="*/ 0 w 3326036"/>
              <a:gd name="connsiteY9" fmla="*/ 924133 h 2226949"/>
              <a:gd name="connsiteX10" fmla="*/ 70802 w 3326036"/>
              <a:gd name="connsiteY10" fmla="*/ 810403 h 2226949"/>
              <a:gd name="connsiteX11" fmla="*/ 322118 w 3326036"/>
              <a:gd name="connsiteY11" fmla="*/ 508527 h 2226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26036" h="2226949">
                <a:moveTo>
                  <a:pt x="322118" y="508527"/>
                </a:moveTo>
                <a:cubicBezTo>
                  <a:pt x="642593" y="190840"/>
                  <a:pt x="1053449" y="0"/>
                  <a:pt x="1501413" y="0"/>
                </a:cubicBezTo>
                <a:cubicBezTo>
                  <a:pt x="2397341" y="0"/>
                  <a:pt x="3144839" y="763359"/>
                  <a:pt x="3317715" y="1778141"/>
                </a:cubicBezTo>
                <a:lnTo>
                  <a:pt x="3326036" y="1843633"/>
                </a:lnTo>
                <a:lnTo>
                  <a:pt x="2942720" y="2226949"/>
                </a:lnTo>
                <a:lnTo>
                  <a:pt x="2428396" y="2226949"/>
                </a:lnTo>
                <a:cubicBezTo>
                  <a:pt x="2428396" y="1611994"/>
                  <a:pt x="2013372" y="1113475"/>
                  <a:pt x="1501413" y="1113475"/>
                </a:cubicBezTo>
                <a:cubicBezTo>
                  <a:pt x="1181439" y="1113475"/>
                  <a:pt x="899329" y="1308209"/>
                  <a:pt x="732744" y="1604395"/>
                </a:cubicBezTo>
                <a:lnTo>
                  <a:pt x="715116" y="1639249"/>
                </a:lnTo>
                <a:lnTo>
                  <a:pt x="0" y="924133"/>
                </a:lnTo>
                <a:lnTo>
                  <a:pt x="70802" y="810403"/>
                </a:lnTo>
                <a:cubicBezTo>
                  <a:pt x="146367" y="700418"/>
                  <a:pt x="230553" y="599295"/>
                  <a:pt x="322118" y="508527"/>
                </a:cubicBezTo>
                <a:close/>
              </a:path>
            </a:pathLst>
          </a:custGeom>
          <a:solidFill>
            <a:schemeClr val="bg2">
              <a:lumMod val="50000"/>
              <a:lumOff val="50000"/>
              <a:alpha val="60000"/>
            </a:schemeClr>
          </a:solidFill>
          <a:ln>
            <a:noFill/>
          </a:ln>
          <a:effectLst>
            <a:softEdge rad="444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Oval 56">
            <a:extLst>
              <a:ext uri="{FF2B5EF4-FFF2-40B4-BE49-F238E27FC236}">
                <a16:creationId xmlns:a16="http://schemas.microsoft.com/office/drawing/2014/main" xmlns="" id="{DFB59F4D-13F5-4E73-B3D4-2CFDEC0C565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8100000">
            <a:off x="1183572" y="4805365"/>
            <a:ext cx="214196" cy="933178"/>
          </a:xfrm>
          <a:prstGeom prst="ellipse">
            <a:avLst/>
          </a:prstGeom>
          <a:solidFill>
            <a:schemeClr val="bg2">
              <a:lumMod val="90000"/>
              <a:lumOff val="10000"/>
            </a:schemeClr>
          </a:solidFill>
          <a:ln>
            <a:noFill/>
          </a:ln>
          <a:effectLst>
            <a:innerShdw blurRad="63500" dist="254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xmlns="" val="34236847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7" name="Rectangle 22">
            <a:extLst>
              <a:ext uri="{FF2B5EF4-FFF2-40B4-BE49-F238E27FC236}">
                <a16:creationId xmlns:a16="http://schemas.microsoft.com/office/drawing/2014/main" xmlns="" id="{60B7752B-728D-4CA3-8923-C4F7F77029E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F43E2832-7BAB-7BC1-0D9F-43D20866ACA0}"/>
              </a:ext>
            </a:extLst>
          </p:cNvPr>
          <p:cNvSpPr>
            <a:spLocks noGrp="1"/>
          </p:cNvSpPr>
          <p:nvPr>
            <p:ph type="title"/>
          </p:nvPr>
        </p:nvSpPr>
        <p:spPr>
          <a:xfrm>
            <a:off x="550863" y="550800"/>
            <a:ext cx="7308850" cy="986400"/>
          </a:xfrm>
        </p:spPr>
        <p:txBody>
          <a:bodyPr wrap="square" anchor="ctr">
            <a:normAutofit/>
          </a:bodyPr>
          <a:lstStyle/>
          <a:p>
            <a:r>
              <a:rPr lang="en-IN" dirty="0" smtClean="0"/>
              <a:t>Project Overview</a:t>
            </a:r>
            <a:endParaRPr lang="en-US" dirty="0"/>
          </a:p>
        </p:txBody>
      </p:sp>
      <p:graphicFrame>
        <p:nvGraphicFramePr>
          <p:cNvPr id="5" name="Content Placeholder 2">
            <a:extLst>
              <a:ext uri="{FF2B5EF4-FFF2-40B4-BE49-F238E27FC236}">
                <a16:creationId xmlns:a16="http://schemas.microsoft.com/office/drawing/2014/main" xmlns="" id="{5F95BD7D-FBDB-6193-123C-54F310801515}"/>
              </a:ext>
            </a:extLst>
          </p:cNvPr>
          <p:cNvGraphicFramePr>
            <a:graphicFrameLocks noGrp="1"/>
          </p:cNvGraphicFramePr>
          <p:nvPr>
            <p:ph idx="1"/>
            <p:extLst>
              <p:ext uri="{D42A27DB-BD31-4B8C-83A1-F6EECF244321}">
                <p14:modId xmlns:p14="http://schemas.microsoft.com/office/powerpoint/2010/main" xmlns="" val="3610677433"/>
              </p:ext>
            </p:extLst>
          </p:nvPr>
        </p:nvGraphicFramePr>
        <p:xfrm>
          <a:off x="550863" y="2624135"/>
          <a:ext cx="11090276" cy="34686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8" name="Rectangle 24">
            <a:extLst>
              <a:ext uri="{FF2B5EF4-FFF2-40B4-BE49-F238E27FC236}">
                <a16:creationId xmlns:a16="http://schemas.microsoft.com/office/drawing/2014/main" xmlns="" id="{88392DC7-0988-443B-A0D0-E726C7DB622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083435"/>
            <a:ext cx="12192000" cy="4774564"/>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2594894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Crime Dataset</a:t>
            </a:r>
            <a:endParaRPr lang="en-US" dirty="0"/>
          </a:p>
        </p:txBody>
      </p:sp>
      <p:sp>
        <p:nvSpPr>
          <p:cNvPr id="3" name="Content Placeholder 2"/>
          <p:cNvSpPr>
            <a:spLocks noGrp="1"/>
          </p:cNvSpPr>
          <p:nvPr>
            <p:ph idx="1"/>
          </p:nvPr>
        </p:nvSpPr>
        <p:spPr/>
        <p:txBody>
          <a:bodyPr/>
          <a:lstStyle/>
          <a:p>
            <a:pPr>
              <a:buNone/>
            </a:pPr>
            <a:r>
              <a:rPr lang="en-US" dirty="0" smtClean="0"/>
              <a:t>   </a:t>
            </a:r>
            <a:r>
              <a:rPr lang="en-US" dirty="0" smtClean="0">
                <a:solidFill>
                  <a:schemeClr val="tx1"/>
                </a:solidFill>
              </a:rPr>
              <a:t>The </a:t>
            </a:r>
            <a:r>
              <a:rPr lang="en-US" dirty="0" smtClean="0">
                <a:solidFill>
                  <a:schemeClr val="tx1"/>
                </a:solidFill>
              </a:rPr>
              <a:t>UCF-Crime dataset is a large-scale dataset of 128 hours of videos. It consists of 1900 long and untrimmed real-world surveillance videos, with 13 realistic anomalies including Abuse, Arrest, </a:t>
            </a:r>
            <a:r>
              <a:rPr lang="en-US" sz="1800" dirty="0" smtClean="0">
                <a:solidFill>
                  <a:schemeClr val="tx1"/>
                </a:solidFill>
              </a:rPr>
              <a:t>Arson</a:t>
            </a:r>
            <a:r>
              <a:rPr lang="en-US" dirty="0" smtClean="0">
                <a:solidFill>
                  <a:schemeClr val="tx1"/>
                </a:solidFill>
              </a:rPr>
              <a:t>, Assault, Road Accident, Burglary, Explosion, Fighting, Robbery, Shooting, Stealing, Shoplifting, and Vandalism.</a:t>
            </a:r>
            <a:r>
              <a:rPr lang="en-US" dirty="0" smtClean="0"/>
              <a:t> </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 </a:t>
            </a:r>
            <a:endParaRPr lang="en-US" dirty="0"/>
          </a:p>
        </p:txBody>
      </p:sp>
      <p:pic>
        <p:nvPicPr>
          <p:cNvPr id="4" name="Content Placeholder 3" descr="abuse.gif"/>
          <p:cNvPicPr>
            <a:picLocks noGrp="1" noChangeAspect="1"/>
          </p:cNvPicPr>
          <p:nvPr>
            <p:ph idx="1"/>
          </p:nvPr>
        </p:nvPicPr>
        <p:blipFill>
          <a:blip r:embed="rId2" cstate="print"/>
          <a:stretch>
            <a:fillRect/>
          </a:stretch>
        </p:blipFill>
        <p:spPr>
          <a:xfrm>
            <a:off x="587830" y="804522"/>
            <a:ext cx="2952204" cy="2214153"/>
          </a:xfrm>
        </p:spPr>
      </p:pic>
      <p:pic>
        <p:nvPicPr>
          <p:cNvPr id="5" name="Picture 4" descr="arrest.gif"/>
          <p:cNvPicPr>
            <a:picLocks noChangeAspect="1"/>
          </p:cNvPicPr>
          <p:nvPr/>
        </p:nvPicPr>
        <p:blipFill>
          <a:blip r:embed="rId3" cstate="print"/>
          <a:stretch>
            <a:fillRect/>
          </a:stretch>
        </p:blipFill>
        <p:spPr>
          <a:xfrm>
            <a:off x="4193177" y="744584"/>
            <a:ext cx="3082834" cy="2312125"/>
          </a:xfrm>
          <a:prstGeom prst="rect">
            <a:avLst/>
          </a:prstGeom>
        </p:spPr>
      </p:pic>
      <p:pic>
        <p:nvPicPr>
          <p:cNvPr id="8" name="Picture 7" descr="arson.gif"/>
          <p:cNvPicPr>
            <a:picLocks noChangeAspect="1"/>
          </p:cNvPicPr>
          <p:nvPr/>
        </p:nvPicPr>
        <p:blipFill>
          <a:blip r:embed="rId4" cstate="print"/>
          <a:stretch>
            <a:fillRect/>
          </a:stretch>
        </p:blipFill>
        <p:spPr>
          <a:xfrm>
            <a:off x="8085908" y="744583"/>
            <a:ext cx="3069772" cy="2302329"/>
          </a:xfrm>
          <a:prstGeom prst="rect">
            <a:avLst/>
          </a:prstGeom>
        </p:spPr>
      </p:pic>
      <p:sp>
        <p:nvSpPr>
          <p:cNvPr id="10" name="TextBox 9"/>
          <p:cNvSpPr txBox="1"/>
          <p:nvPr/>
        </p:nvSpPr>
        <p:spPr>
          <a:xfrm>
            <a:off x="1097280" y="3187337"/>
            <a:ext cx="1711234" cy="369332"/>
          </a:xfrm>
          <a:prstGeom prst="rect">
            <a:avLst/>
          </a:prstGeom>
          <a:noFill/>
        </p:spPr>
        <p:txBody>
          <a:bodyPr wrap="square" rtlCol="0">
            <a:spAutoFit/>
          </a:bodyPr>
          <a:lstStyle/>
          <a:p>
            <a:pPr algn="ctr"/>
            <a:r>
              <a:rPr lang="en-IN" dirty="0" smtClean="0"/>
              <a:t>Abuse</a:t>
            </a:r>
            <a:endParaRPr lang="en-US" dirty="0"/>
          </a:p>
        </p:txBody>
      </p:sp>
      <p:sp>
        <p:nvSpPr>
          <p:cNvPr id="12" name="TextBox 11"/>
          <p:cNvSpPr txBox="1"/>
          <p:nvPr/>
        </p:nvSpPr>
        <p:spPr>
          <a:xfrm>
            <a:off x="4833258" y="3200400"/>
            <a:ext cx="1763485" cy="369332"/>
          </a:xfrm>
          <a:prstGeom prst="rect">
            <a:avLst/>
          </a:prstGeom>
          <a:noFill/>
        </p:spPr>
        <p:txBody>
          <a:bodyPr wrap="square" rtlCol="0">
            <a:spAutoFit/>
          </a:bodyPr>
          <a:lstStyle/>
          <a:p>
            <a:pPr algn="ctr"/>
            <a:r>
              <a:rPr lang="en-IN" dirty="0" smtClean="0"/>
              <a:t>Arrest</a:t>
            </a:r>
            <a:endParaRPr lang="en-US" dirty="0"/>
          </a:p>
        </p:txBody>
      </p:sp>
      <p:sp>
        <p:nvSpPr>
          <p:cNvPr id="13" name="TextBox 12"/>
          <p:cNvSpPr txBox="1"/>
          <p:nvPr/>
        </p:nvSpPr>
        <p:spPr>
          <a:xfrm>
            <a:off x="8752114" y="3108960"/>
            <a:ext cx="1672046" cy="369332"/>
          </a:xfrm>
          <a:prstGeom prst="rect">
            <a:avLst/>
          </a:prstGeom>
          <a:noFill/>
        </p:spPr>
        <p:txBody>
          <a:bodyPr wrap="square" rtlCol="0">
            <a:spAutoFit/>
          </a:bodyPr>
          <a:lstStyle/>
          <a:p>
            <a:pPr algn="ctr"/>
            <a:r>
              <a:rPr lang="en-IN" dirty="0" smtClean="0"/>
              <a:t>Arson</a:t>
            </a:r>
            <a:endParaRPr lang="en-US" dirty="0"/>
          </a:p>
        </p:txBody>
      </p:sp>
      <p:sp>
        <p:nvSpPr>
          <p:cNvPr id="14" name="TextBox 13"/>
          <p:cNvSpPr txBox="1"/>
          <p:nvPr/>
        </p:nvSpPr>
        <p:spPr>
          <a:xfrm>
            <a:off x="1031966" y="6244046"/>
            <a:ext cx="1606731" cy="369332"/>
          </a:xfrm>
          <a:prstGeom prst="rect">
            <a:avLst/>
          </a:prstGeom>
          <a:noFill/>
        </p:spPr>
        <p:txBody>
          <a:bodyPr wrap="square" rtlCol="0">
            <a:spAutoFit/>
          </a:bodyPr>
          <a:lstStyle/>
          <a:p>
            <a:pPr algn="ctr"/>
            <a:r>
              <a:rPr lang="en-IN" dirty="0" smtClean="0"/>
              <a:t>Assault</a:t>
            </a:r>
            <a:endParaRPr lang="en-US" dirty="0"/>
          </a:p>
        </p:txBody>
      </p:sp>
      <p:pic>
        <p:nvPicPr>
          <p:cNvPr id="1027" name="Picture 3" descr="C:\Users\dell\Downloads\assault.gif"/>
          <p:cNvPicPr>
            <a:picLocks noChangeAspect="1" noChangeArrowheads="1" noCrop="1"/>
          </p:cNvPicPr>
          <p:nvPr/>
        </p:nvPicPr>
        <p:blipFill>
          <a:blip r:embed="rId5" cstate="print"/>
          <a:srcRect/>
          <a:stretch>
            <a:fillRect/>
          </a:stretch>
        </p:blipFill>
        <p:spPr bwMode="auto">
          <a:xfrm>
            <a:off x="522515" y="3853543"/>
            <a:ext cx="3048000" cy="2286000"/>
          </a:xfrm>
          <a:prstGeom prst="rect">
            <a:avLst/>
          </a:prstGeom>
          <a:noFill/>
        </p:spPr>
      </p:pic>
      <p:pic>
        <p:nvPicPr>
          <p:cNvPr id="1028" name="Picture 4" descr="C:\Users\dell\Downloads\Burglary.gif"/>
          <p:cNvPicPr>
            <a:picLocks noChangeAspect="1" noChangeArrowheads="1" noCrop="1"/>
          </p:cNvPicPr>
          <p:nvPr/>
        </p:nvPicPr>
        <p:blipFill>
          <a:blip r:embed="rId6" cstate="print"/>
          <a:srcRect/>
          <a:stretch>
            <a:fillRect/>
          </a:stretch>
        </p:blipFill>
        <p:spPr bwMode="auto">
          <a:xfrm>
            <a:off x="4180114" y="3827417"/>
            <a:ext cx="3048000" cy="2286000"/>
          </a:xfrm>
          <a:prstGeom prst="rect">
            <a:avLst/>
          </a:prstGeom>
          <a:noFill/>
        </p:spPr>
      </p:pic>
      <p:sp>
        <p:nvSpPr>
          <p:cNvPr id="17" name="TextBox 16"/>
          <p:cNvSpPr txBox="1"/>
          <p:nvPr/>
        </p:nvSpPr>
        <p:spPr>
          <a:xfrm>
            <a:off x="4702629" y="6191794"/>
            <a:ext cx="1776548" cy="369332"/>
          </a:xfrm>
          <a:prstGeom prst="rect">
            <a:avLst/>
          </a:prstGeom>
          <a:noFill/>
        </p:spPr>
        <p:txBody>
          <a:bodyPr wrap="square" rtlCol="0">
            <a:spAutoFit/>
          </a:bodyPr>
          <a:lstStyle/>
          <a:p>
            <a:pPr algn="ctr"/>
            <a:r>
              <a:rPr lang="en-IN" dirty="0" smtClean="0"/>
              <a:t>Burglary</a:t>
            </a:r>
            <a:endParaRPr lang="en-US" dirty="0"/>
          </a:p>
        </p:txBody>
      </p:sp>
      <p:pic>
        <p:nvPicPr>
          <p:cNvPr id="1029" name="Picture 5" descr="C:\Users\dell\Downloads\explosion.gif"/>
          <p:cNvPicPr>
            <a:picLocks noChangeAspect="1" noChangeArrowheads="1" noCrop="1"/>
          </p:cNvPicPr>
          <p:nvPr/>
        </p:nvPicPr>
        <p:blipFill>
          <a:blip r:embed="rId7" cstate="print"/>
          <a:srcRect/>
          <a:stretch>
            <a:fillRect/>
          </a:stretch>
        </p:blipFill>
        <p:spPr bwMode="auto">
          <a:xfrm>
            <a:off x="8085908" y="3853543"/>
            <a:ext cx="3048000" cy="2286000"/>
          </a:xfrm>
          <a:prstGeom prst="rect">
            <a:avLst/>
          </a:prstGeom>
          <a:noFill/>
        </p:spPr>
      </p:pic>
      <p:sp>
        <p:nvSpPr>
          <p:cNvPr id="19" name="TextBox 18"/>
          <p:cNvSpPr txBox="1"/>
          <p:nvPr/>
        </p:nvSpPr>
        <p:spPr>
          <a:xfrm>
            <a:off x="8660674" y="6191794"/>
            <a:ext cx="1776549" cy="369332"/>
          </a:xfrm>
          <a:prstGeom prst="rect">
            <a:avLst/>
          </a:prstGeom>
          <a:noFill/>
        </p:spPr>
        <p:txBody>
          <a:bodyPr wrap="square" rtlCol="0">
            <a:spAutoFit/>
          </a:bodyPr>
          <a:lstStyle/>
          <a:p>
            <a:pPr algn="ctr"/>
            <a:r>
              <a:rPr lang="en-IN" dirty="0" smtClean="0"/>
              <a:t>Explosion</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 </a:t>
            </a:r>
            <a:endParaRPr lang="en-US" dirty="0"/>
          </a:p>
        </p:txBody>
      </p:sp>
      <p:pic>
        <p:nvPicPr>
          <p:cNvPr id="4" name="Content Placeholder 3" descr="fighting.gif"/>
          <p:cNvPicPr>
            <a:picLocks noGrp="1" noChangeAspect="1"/>
          </p:cNvPicPr>
          <p:nvPr>
            <p:ph idx="1"/>
          </p:nvPr>
        </p:nvPicPr>
        <p:blipFill>
          <a:blip r:embed="rId2" cstate="print"/>
          <a:stretch>
            <a:fillRect/>
          </a:stretch>
        </p:blipFill>
        <p:spPr>
          <a:xfrm>
            <a:off x="365760" y="242819"/>
            <a:ext cx="3048000" cy="2286000"/>
          </a:xfrm>
        </p:spPr>
      </p:pic>
      <p:pic>
        <p:nvPicPr>
          <p:cNvPr id="2050" name="Picture 2" descr="C:\Users\dell\Downloads\road-accident.gif"/>
          <p:cNvPicPr>
            <a:picLocks noChangeAspect="1" noChangeArrowheads="1" noCrop="1"/>
          </p:cNvPicPr>
          <p:nvPr/>
        </p:nvPicPr>
        <p:blipFill>
          <a:blip r:embed="rId3" cstate="print"/>
          <a:srcRect/>
          <a:stretch>
            <a:fillRect/>
          </a:stretch>
        </p:blipFill>
        <p:spPr bwMode="auto">
          <a:xfrm>
            <a:off x="4049485" y="209006"/>
            <a:ext cx="3048000" cy="2286000"/>
          </a:xfrm>
          <a:prstGeom prst="rect">
            <a:avLst/>
          </a:prstGeom>
          <a:noFill/>
        </p:spPr>
      </p:pic>
      <p:pic>
        <p:nvPicPr>
          <p:cNvPr id="2051" name="Picture 3" descr="C:\Users\dell\Downloads\robbery.gif"/>
          <p:cNvPicPr>
            <a:picLocks noChangeAspect="1" noChangeArrowheads="1" noCrop="1"/>
          </p:cNvPicPr>
          <p:nvPr/>
        </p:nvPicPr>
        <p:blipFill>
          <a:blip r:embed="rId4" cstate="print"/>
          <a:srcRect/>
          <a:stretch>
            <a:fillRect/>
          </a:stretch>
        </p:blipFill>
        <p:spPr bwMode="auto">
          <a:xfrm>
            <a:off x="8085909" y="222068"/>
            <a:ext cx="3048000" cy="2286000"/>
          </a:xfrm>
          <a:prstGeom prst="rect">
            <a:avLst/>
          </a:prstGeom>
          <a:noFill/>
        </p:spPr>
      </p:pic>
      <p:pic>
        <p:nvPicPr>
          <p:cNvPr id="2052" name="Picture 4" descr="C:\Users\dell\Downloads\shooting.gif"/>
          <p:cNvPicPr>
            <a:picLocks noChangeAspect="1" noChangeArrowheads="1" noCrop="1"/>
          </p:cNvPicPr>
          <p:nvPr/>
        </p:nvPicPr>
        <p:blipFill>
          <a:blip r:embed="rId5" cstate="print"/>
          <a:srcRect/>
          <a:stretch>
            <a:fillRect/>
          </a:stretch>
        </p:blipFill>
        <p:spPr bwMode="auto">
          <a:xfrm>
            <a:off x="378823" y="3722914"/>
            <a:ext cx="3048000" cy="2286000"/>
          </a:xfrm>
          <a:prstGeom prst="rect">
            <a:avLst/>
          </a:prstGeom>
          <a:noFill/>
        </p:spPr>
      </p:pic>
      <p:pic>
        <p:nvPicPr>
          <p:cNvPr id="2053" name="Picture 5" descr="C:\Users\dell\Downloads\shoplifting.gif"/>
          <p:cNvPicPr>
            <a:picLocks noChangeAspect="1" noChangeArrowheads="1" noCrop="1"/>
          </p:cNvPicPr>
          <p:nvPr/>
        </p:nvPicPr>
        <p:blipFill>
          <a:blip r:embed="rId6" cstate="print"/>
          <a:srcRect/>
          <a:stretch>
            <a:fillRect/>
          </a:stretch>
        </p:blipFill>
        <p:spPr bwMode="auto">
          <a:xfrm>
            <a:off x="4049486" y="3735976"/>
            <a:ext cx="3048000" cy="2286000"/>
          </a:xfrm>
          <a:prstGeom prst="rect">
            <a:avLst/>
          </a:prstGeom>
          <a:noFill/>
        </p:spPr>
      </p:pic>
      <p:pic>
        <p:nvPicPr>
          <p:cNvPr id="2054" name="Picture 6" descr="C:\Users\dell\Downloads\stealing.gif"/>
          <p:cNvPicPr>
            <a:picLocks noChangeAspect="1" noChangeArrowheads="1" noCrop="1"/>
          </p:cNvPicPr>
          <p:nvPr/>
        </p:nvPicPr>
        <p:blipFill>
          <a:blip r:embed="rId7" cstate="print"/>
          <a:srcRect/>
          <a:stretch>
            <a:fillRect/>
          </a:stretch>
        </p:blipFill>
        <p:spPr bwMode="auto">
          <a:xfrm>
            <a:off x="8151222" y="3735976"/>
            <a:ext cx="3048000" cy="2286000"/>
          </a:xfrm>
          <a:prstGeom prst="rect">
            <a:avLst/>
          </a:prstGeom>
          <a:noFill/>
        </p:spPr>
      </p:pic>
      <p:sp>
        <p:nvSpPr>
          <p:cNvPr id="10" name="TextBox 9"/>
          <p:cNvSpPr txBox="1"/>
          <p:nvPr/>
        </p:nvSpPr>
        <p:spPr>
          <a:xfrm>
            <a:off x="731520" y="2573383"/>
            <a:ext cx="2050869" cy="369332"/>
          </a:xfrm>
          <a:prstGeom prst="rect">
            <a:avLst/>
          </a:prstGeom>
          <a:noFill/>
        </p:spPr>
        <p:txBody>
          <a:bodyPr wrap="square" rtlCol="0">
            <a:spAutoFit/>
          </a:bodyPr>
          <a:lstStyle/>
          <a:p>
            <a:pPr algn="ctr"/>
            <a:r>
              <a:rPr lang="en-IN" dirty="0" smtClean="0"/>
              <a:t>Fighting</a:t>
            </a:r>
            <a:endParaRPr lang="en-US" dirty="0"/>
          </a:p>
        </p:txBody>
      </p:sp>
      <p:sp>
        <p:nvSpPr>
          <p:cNvPr id="11" name="TextBox 10"/>
          <p:cNvSpPr txBox="1"/>
          <p:nvPr/>
        </p:nvSpPr>
        <p:spPr>
          <a:xfrm>
            <a:off x="4663440" y="2586447"/>
            <a:ext cx="1815737" cy="369332"/>
          </a:xfrm>
          <a:prstGeom prst="rect">
            <a:avLst/>
          </a:prstGeom>
          <a:noFill/>
        </p:spPr>
        <p:txBody>
          <a:bodyPr wrap="square" rtlCol="0">
            <a:spAutoFit/>
          </a:bodyPr>
          <a:lstStyle/>
          <a:p>
            <a:r>
              <a:rPr lang="en-IN" dirty="0" smtClean="0"/>
              <a:t>Road Accident</a:t>
            </a:r>
            <a:endParaRPr lang="en-US" dirty="0"/>
          </a:p>
        </p:txBody>
      </p:sp>
      <p:sp>
        <p:nvSpPr>
          <p:cNvPr id="12" name="TextBox 11"/>
          <p:cNvSpPr txBox="1"/>
          <p:nvPr/>
        </p:nvSpPr>
        <p:spPr>
          <a:xfrm>
            <a:off x="8686800" y="2534194"/>
            <a:ext cx="1933303" cy="369332"/>
          </a:xfrm>
          <a:prstGeom prst="rect">
            <a:avLst/>
          </a:prstGeom>
          <a:noFill/>
        </p:spPr>
        <p:txBody>
          <a:bodyPr wrap="square" rtlCol="0">
            <a:spAutoFit/>
          </a:bodyPr>
          <a:lstStyle/>
          <a:p>
            <a:pPr algn="ctr"/>
            <a:r>
              <a:rPr lang="en-IN" dirty="0" smtClean="0"/>
              <a:t>robbery</a:t>
            </a:r>
            <a:endParaRPr lang="en-US" dirty="0"/>
          </a:p>
        </p:txBody>
      </p:sp>
      <p:sp>
        <p:nvSpPr>
          <p:cNvPr id="13" name="TextBox 12"/>
          <p:cNvSpPr txBox="1"/>
          <p:nvPr/>
        </p:nvSpPr>
        <p:spPr>
          <a:xfrm>
            <a:off x="888274" y="6021977"/>
            <a:ext cx="2103120" cy="365760"/>
          </a:xfrm>
          <a:prstGeom prst="rect">
            <a:avLst/>
          </a:prstGeom>
          <a:noFill/>
        </p:spPr>
        <p:txBody>
          <a:bodyPr wrap="square" rtlCol="0">
            <a:spAutoFit/>
          </a:bodyPr>
          <a:lstStyle/>
          <a:p>
            <a:pPr algn="ctr"/>
            <a:r>
              <a:rPr lang="en-IN" dirty="0" smtClean="0"/>
              <a:t>Shooting</a:t>
            </a:r>
            <a:endParaRPr lang="en-US" dirty="0"/>
          </a:p>
        </p:txBody>
      </p:sp>
      <p:sp>
        <p:nvSpPr>
          <p:cNvPr id="14" name="TextBox 13"/>
          <p:cNvSpPr txBox="1"/>
          <p:nvPr/>
        </p:nvSpPr>
        <p:spPr>
          <a:xfrm>
            <a:off x="4754880" y="6048103"/>
            <a:ext cx="1802674" cy="369332"/>
          </a:xfrm>
          <a:prstGeom prst="rect">
            <a:avLst/>
          </a:prstGeom>
          <a:noFill/>
        </p:spPr>
        <p:txBody>
          <a:bodyPr wrap="square" rtlCol="0">
            <a:spAutoFit/>
          </a:bodyPr>
          <a:lstStyle/>
          <a:p>
            <a:pPr algn="ctr"/>
            <a:r>
              <a:rPr lang="en-IN" dirty="0" smtClean="0"/>
              <a:t>Shoplifting</a:t>
            </a:r>
            <a:endParaRPr lang="en-US" dirty="0"/>
          </a:p>
        </p:txBody>
      </p:sp>
      <p:sp>
        <p:nvSpPr>
          <p:cNvPr id="15" name="TextBox 14"/>
          <p:cNvSpPr txBox="1"/>
          <p:nvPr/>
        </p:nvSpPr>
        <p:spPr>
          <a:xfrm>
            <a:off x="8843554" y="6061166"/>
            <a:ext cx="1854926" cy="369332"/>
          </a:xfrm>
          <a:prstGeom prst="rect">
            <a:avLst/>
          </a:prstGeom>
          <a:noFill/>
        </p:spPr>
        <p:txBody>
          <a:bodyPr wrap="square" rtlCol="0">
            <a:spAutoFit/>
          </a:bodyPr>
          <a:lstStyle/>
          <a:p>
            <a:pPr algn="ctr"/>
            <a:r>
              <a:rPr lang="en-IN" dirty="0" smtClean="0"/>
              <a:t>Stealing</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 </a:t>
            </a:r>
            <a:endParaRPr lang="en-US" dirty="0"/>
          </a:p>
        </p:txBody>
      </p:sp>
      <p:pic>
        <p:nvPicPr>
          <p:cNvPr id="3074" name="Picture 2" descr="C:\Users\dell\Downloads\Vandalism.gif"/>
          <p:cNvPicPr>
            <a:picLocks noGrp="1" noChangeAspect="1" noChangeArrowheads="1" noCrop="1"/>
          </p:cNvPicPr>
          <p:nvPr>
            <p:ph idx="1"/>
          </p:nvPr>
        </p:nvPicPr>
        <p:blipFill>
          <a:blip r:embed="rId2" cstate="print"/>
          <a:srcRect/>
          <a:stretch>
            <a:fillRect/>
          </a:stretch>
        </p:blipFill>
        <p:spPr bwMode="auto">
          <a:xfrm>
            <a:off x="1463040" y="2202248"/>
            <a:ext cx="3048000" cy="2286000"/>
          </a:xfrm>
          <a:prstGeom prst="rect">
            <a:avLst/>
          </a:prstGeom>
          <a:noFill/>
        </p:spPr>
      </p:pic>
      <p:pic>
        <p:nvPicPr>
          <p:cNvPr id="3075" name="Picture 3" descr="C:\Users\dell\Downloads\normal.gif"/>
          <p:cNvPicPr>
            <a:picLocks noChangeAspect="1" noChangeArrowheads="1" noCrop="1"/>
          </p:cNvPicPr>
          <p:nvPr/>
        </p:nvPicPr>
        <p:blipFill>
          <a:blip r:embed="rId3" cstate="print"/>
          <a:srcRect/>
          <a:stretch>
            <a:fillRect/>
          </a:stretch>
        </p:blipFill>
        <p:spPr bwMode="auto">
          <a:xfrm>
            <a:off x="6712358" y="2224224"/>
            <a:ext cx="3024187" cy="2303463"/>
          </a:xfrm>
          <a:prstGeom prst="rect">
            <a:avLst/>
          </a:prstGeom>
          <a:noFill/>
        </p:spPr>
      </p:pic>
      <p:sp>
        <p:nvSpPr>
          <p:cNvPr id="7" name="TextBox 6"/>
          <p:cNvSpPr txBox="1"/>
          <p:nvPr/>
        </p:nvSpPr>
        <p:spPr>
          <a:xfrm>
            <a:off x="1985554" y="4506686"/>
            <a:ext cx="1946366" cy="369332"/>
          </a:xfrm>
          <a:prstGeom prst="rect">
            <a:avLst/>
          </a:prstGeom>
          <a:noFill/>
        </p:spPr>
        <p:txBody>
          <a:bodyPr wrap="square" rtlCol="0">
            <a:spAutoFit/>
          </a:bodyPr>
          <a:lstStyle/>
          <a:p>
            <a:pPr algn="ctr"/>
            <a:r>
              <a:rPr lang="en-IN" dirty="0" smtClean="0"/>
              <a:t>Vandalism</a:t>
            </a:r>
            <a:endParaRPr lang="en-US" dirty="0"/>
          </a:p>
        </p:txBody>
      </p:sp>
      <p:sp>
        <p:nvSpPr>
          <p:cNvPr id="8" name="TextBox 7"/>
          <p:cNvSpPr txBox="1"/>
          <p:nvPr/>
        </p:nvSpPr>
        <p:spPr>
          <a:xfrm>
            <a:off x="7328264" y="4585063"/>
            <a:ext cx="1815737" cy="369332"/>
          </a:xfrm>
          <a:prstGeom prst="rect">
            <a:avLst/>
          </a:prstGeom>
          <a:noFill/>
        </p:spPr>
        <p:txBody>
          <a:bodyPr wrap="square" rtlCol="0">
            <a:spAutoFit/>
          </a:bodyPr>
          <a:lstStyle/>
          <a:p>
            <a:pPr algn="ctr"/>
            <a:r>
              <a:rPr lang="en-IN" dirty="0" smtClean="0"/>
              <a:t>Normal</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Video to Frame Conversion</a:t>
            </a:r>
            <a:endParaRPr lang="en-US" dirty="0"/>
          </a:p>
        </p:txBody>
      </p:sp>
      <p:pic>
        <p:nvPicPr>
          <p:cNvPr id="4098" name="Picture 2"/>
          <p:cNvPicPr>
            <a:picLocks noGrp="1" noChangeAspect="1" noChangeArrowheads="1"/>
          </p:cNvPicPr>
          <p:nvPr>
            <p:ph idx="1"/>
          </p:nvPr>
        </p:nvPicPr>
        <p:blipFill>
          <a:blip r:embed="rId2" cstate="print"/>
          <a:srcRect/>
          <a:stretch>
            <a:fillRect/>
          </a:stretch>
        </p:blipFill>
        <p:spPr bwMode="auto">
          <a:xfrm>
            <a:off x="496387" y="1496854"/>
            <a:ext cx="3351257" cy="2513443"/>
          </a:xfrm>
          <a:prstGeom prst="rect">
            <a:avLst/>
          </a:prstGeom>
          <a:noFill/>
          <a:ln w="9525">
            <a:noFill/>
            <a:miter lim="800000"/>
            <a:headEnd/>
            <a:tailEnd/>
          </a:ln>
        </p:spPr>
      </p:pic>
      <p:pic>
        <p:nvPicPr>
          <p:cNvPr id="4099" name="Picture 3"/>
          <p:cNvPicPr>
            <a:picLocks noChangeAspect="1" noChangeArrowheads="1"/>
          </p:cNvPicPr>
          <p:nvPr/>
        </p:nvPicPr>
        <p:blipFill>
          <a:blip r:embed="rId3" cstate="print"/>
          <a:srcRect/>
          <a:stretch>
            <a:fillRect/>
          </a:stretch>
        </p:blipFill>
        <p:spPr bwMode="auto">
          <a:xfrm>
            <a:off x="4428308" y="1489165"/>
            <a:ext cx="3383280" cy="2537460"/>
          </a:xfrm>
          <a:prstGeom prst="rect">
            <a:avLst/>
          </a:prstGeom>
          <a:noFill/>
          <a:ln w="9525">
            <a:noFill/>
            <a:miter lim="800000"/>
            <a:headEnd/>
            <a:tailEnd/>
          </a:ln>
        </p:spPr>
      </p:pic>
      <p:pic>
        <p:nvPicPr>
          <p:cNvPr id="4100" name="Picture 4"/>
          <p:cNvPicPr>
            <a:picLocks noChangeAspect="1" noChangeArrowheads="1"/>
          </p:cNvPicPr>
          <p:nvPr/>
        </p:nvPicPr>
        <p:blipFill>
          <a:blip r:embed="rId4" cstate="print"/>
          <a:srcRect/>
          <a:stretch>
            <a:fillRect/>
          </a:stretch>
        </p:blipFill>
        <p:spPr bwMode="auto">
          <a:xfrm>
            <a:off x="8329752" y="1489166"/>
            <a:ext cx="3335379" cy="2501535"/>
          </a:xfrm>
          <a:prstGeom prst="rect">
            <a:avLst/>
          </a:prstGeom>
          <a:noFill/>
          <a:ln w="9525">
            <a:noFill/>
            <a:miter lim="800000"/>
            <a:headEnd/>
            <a:tailEnd/>
          </a:ln>
        </p:spPr>
      </p:pic>
      <p:pic>
        <p:nvPicPr>
          <p:cNvPr id="4101" name="Picture 5"/>
          <p:cNvPicPr>
            <a:picLocks noChangeAspect="1" noChangeArrowheads="1"/>
          </p:cNvPicPr>
          <p:nvPr/>
        </p:nvPicPr>
        <p:blipFill>
          <a:blip r:embed="rId5" cstate="print"/>
          <a:srcRect/>
          <a:stretch>
            <a:fillRect/>
          </a:stretch>
        </p:blipFill>
        <p:spPr bwMode="auto">
          <a:xfrm>
            <a:off x="2312125" y="4167052"/>
            <a:ext cx="3331029" cy="2498272"/>
          </a:xfrm>
          <a:prstGeom prst="rect">
            <a:avLst/>
          </a:prstGeom>
          <a:noFill/>
          <a:ln w="9525">
            <a:noFill/>
            <a:miter lim="800000"/>
            <a:headEnd/>
            <a:tailEnd/>
          </a:ln>
        </p:spPr>
      </p:pic>
      <p:pic>
        <p:nvPicPr>
          <p:cNvPr id="4102" name="Picture 6"/>
          <p:cNvPicPr>
            <a:picLocks noChangeAspect="1" noChangeArrowheads="1"/>
          </p:cNvPicPr>
          <p:nvPr/>
        </p:nvPicPr>
        <p:blipFill>
          <a:blip r:embed="rId6" cstate="print"/>
          <a:srcRect/>
          <a:stretch>
            <a:fillRect/>
          </a:stretch>
        </p:blipFill>
        <p:spPr bwMode="auto">
          <a:xfrm>
            <a:off x="6352905" y="4180114"/>
            <a:ext cx="3239588" cy="2429691"/>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Object detection using inception V3</a:t>
            </a:r>
            <a:endParaRPr lang="en-US" dirty="0"/>
          </a:p>
        </p:txBody>
      </p:sp>
      <p:pic>
        <p:nvPicPr>
          <p:cNvPr id="5122" name="Picture 2"/>
          <p:cNvPicPr>
            <a:picLocks noGrp="1" noChangeAspect="1" noChangeArrowheads="1"/>
          </p:cNvPicPr>
          <p:nvPr>
            <p:ph idx="1"/>
          </p:nvPr>
        </p:nvPicPr>
        <p:blipFill>
          <a:blip r:embed="rId2" cstate="print"/>
          <a:srcRect/>
          <a:stretch>
            <a:fillRect/>
          </a:stretch>
        </p:blipFill>
        <p:spPr bwMode="auto">
          <a:xfrm>
            <a:off x="3683724" y="2488006"/>
            <a:ext cx="3893190" cy="3089833"/>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Transfer learning from Inception V3</a:t>
            </a:r>
            <a:endParaRPr lang="en-US" dirty="0"/>
          </a:p>
        </p:txBody>
      </p:sp>
      <p:pic>
        <p:nvPicPr>
          <p:cNvPr id="6147" name="Picture 3" descr="C:\Users\dell\Downloads\download.png"/>
          <p:cNvPicPr>
            <a:picLocks noGrp="1" noChangeAspect="1" noChangeArrowheads="1"/>
          </p:cNvPicPr>
          <p:nvPr>
            <p:ph idx="1"/>
          </p:nvPr>
        </p:nvPicPr>
        <p:blipFill>
          <a:blip r:embed="rId2" cstate="print"/>
          <a:srcRect/>
          <a:stretch>
            <a:fillRect/>
          </a:stretch>
        </p:blipFill>
        <p:spPr bwMode="auto">
          <a:xfrm>
            <a:off x="1851209" y="1867989"/>
            <a:ext cx="7070722" cy="2896893"/>
          </a:xfrm>
          <a:prstGeom prst="rect">
            <a:avLst/>
          </a:prstGeom>
          <a:noFill/>
        </p:spPr>
      </p:pic>
    </p:spTree>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Sitka Heading"/>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3DFloatVTI" id="{F59BA300-ED19-4B39-9AE3-7882B1DE8B78}" vid="{0FEC63E3-719F-4F50-9F1E-5B8BAF39109A}"/>
    </a:ext>
  </a:extLst>
</a:theme>
</file>

<file path=docProps/app.xml><?xml version="1.0" encoding="utf-8"?>
<Properties xmlns="http://schemas.openxmlformats.org/officeDocument/2006/extended-properties" xmlns:vt="http://schemas.openxmlformats.org/officeDocument/2006/docPropsVTypes">
  <Template/>
  <TotalTime>167</TotalTime>
  <Words>212</Words>
  <Application>Microsoft Office PowerPoint</Application>
  <PresentationFormat>Custom</PresentationFormat>
  <Paragraphs>34</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3DFloatVTI</vt:lpstr>
      <vt:lpstr>Real Time Anomaly Detection in CCTV Surveillance</vt:lpstr>
      <vt:lpstr>Project Overview</vt:lpstr>
      <vt:lpstr>Crime Dataset</vt:lpstr>
      <vt:lpstr> </vt:lpstr>
      <vt:lpstr> </vt:lpstr>
      <vt:lpstr> </vt:lpstr>
      <vt:lpstr>Video to Frame Conversion</vt:lpstr>
      <vt:lpstr>Object detection using inception V3</vt:lpstr>
      <vt:lpstr>Transfer learning from Inception V3</vt:lpstr>
      <vt:lpstr>Slide 10</vt:lpstr>
      <vt:lpstr>Slide 11</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dell</cp:lastModifiedBy>
  <cp:revision>225</cp:revision>
  <dcterms:created xsi:type="dcterms:W3CDTF">2022-09-23T13:24:27Z</dcterms:created>
  <dcterms:modified xsi:type="dcterms:W3CDTF">2022-10-28T17:54:37Z</dcterms:modified>
</cp:coreProperties>
</file>

<file path=docProps/thumbnail.jpeg>
</file>